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64" r:id="rId2"/>
    <p:sldId id="265" r:id="rId3"/>
    <p:sldId id="272" r:id="rId4"/>
    <p:sldId id="276" r:id="rId5"/>
    <p:sldId id="274" r:id="rId6"/>
    <p:sldId id="275" r:id="rId7"/>
    <p:sldId id="271" r:id="rId8"/>
    <p:sldId id="278" r:id="rId9"/>
    <p:sldId id="282" r:id="rId10"/>
    <p:sldId id="293" r:id="rId11"/>
    <p:sldId id="287" r:id="rId12"/>
    <p:sldId id="280" r:id="rId13"/>
    <p:sldId id="283" r:id="rId14"/>
    <p:sldId id="289" r:id="rId15"/>
    <p:sldId id="262" r:id="rId16"/>
    <p:sldId id="294" r:id="rId17"/>
    <p:sldId id="292" r:id="rId18"/>
    <p:sldId id="281" r:id="rId19"/>
    <p:sldId id="288" r:id="rId20"/>
    <p:sldId id="284" r:id="rId21"/>
    <p:sldId id="269" r:id="rId22"/>
    <p:sldId id="285" r:id="rId23"/>
    <p:sldId id="286" r:id="rId24"/>
    <p:sldId id="270" r:id="rId25"/>
  </p:sldIdLst>
  <p:sldSz cx="12192000" cy="6858000"/>
  <p:notesSz cx="6858000" cy="9144000"/>
  <p:embeddedFontLst>
    <p:embeddedFont>
      <p:font typeface="BM DoHyeon OTF" panose="020B0600000101010101" pitchFamily="34" charset="-127"/>
      <p:regular r:id="rId27"/>
    </p:embeddedFont>
    <p:embeddedFont>
      <p:font typeface="맑은 고딕" panose="020B0503020000020004" pitchFamily="34" charset="-127"/>
      <p:regular r:id="rId28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D358"/>
    <a:srgbClr val="0166B6"/>
    <a:srgbClr val="F57E7A"/>
    <a:srgbClr val="FE4CAA"/>
    <a:srgbClr val="FF5FB7"/>
    <a:srgbClr val="FFD900"/>
    <a:srgbClr val="0366B6"/>
    <a:srgbClr val="F065AC"/>
    <a:srgbClr val="8AD8FC"/>
    <a:srgbClr val="EC68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20" autoAdjust="0"/>
    <p:restoredTop sz="94648"/>
  </p:normalViewPr>
  <p:slideViewPr>
    <p:cSldViewPr snapToGrid="0" showGuides="1">
      <p:cViewPr varScale="1">
        <p:scale>
          <a:sx n="117" d="100"/>
          <a:sy n="117" d="100"/>
        </p:scale>
        <p:origin x="88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01T10:25:13.5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1,'95'4,"0"0,0 0,-1 0,1 1,0-1,0 0,0 0,0 0,0 0,0 1,0-1,-4 0,0 0,0 0,0 0,0 0,0 0,0 0,0 0,1 0,-1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01T10:25:27.0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27,'87'0,"-26"0,6 0,23 0,11 0,-11 0,6 0,2 0,-19 0,2 0,1 0,0 0,1 1,2 1,-1-1,-2 2,20 2,-3 0,-2 1,-10 0,-2 1,0-1,0 1,-1 1,-1-2,-5 0,-1-2,-2 0,-3-2,-1 0,-3-1,22 1,-5 0,-20-2,-6 0,27 0,-31 0,-10 0,10 0,13 0,15 0,14 0,-43 0,1 0,-1 0,1 0,44 0,-24 0,-26-3,-17 0,-12 0,-4 1,3 2,14 0,22 0,26-3,-28 1,4 0,8-1,2-1,6-1,1 2,-1 0,0 1,-5 0,-2 0,-7 2,-3 0,37 0,-12 0,-11 0,-4 0,-1 0,-3 0,5 0,14 0,-32-1,2-2,8 0,1-1,4 0,0 0,-4 0,0 1,-6 1,-1 1,46 1,1 0,-50-1,1 0,-1-1,0 0,45-5,-5 0,4-1,-42 5,0 0,5 1,2 0,1 0,1 1,-1 1,-2 0,-2 0,-1 0,-5 0,0 0,42 0,-8 0,-9 0,-13 0,-14 0,-12 0,-12 0,-3 0,6 0,15 0,19 0,24 0,-35 0,1 0,0 0,1 0,45 0,-21 0,-23 0,-16 0,-5 0,1 0,6 0,7 0,1 0,11 0,5 0,2 0,0 0,-1 0,8 0,9 0,3 0,-11 0,-19 3,-12 2,-7 3,-3 3,-2-3,-4-3,-9-2,-5-1,8 0,-7 1,14 1,-6 1,9 4,1 2,2-3,-11-2,-8-5,-4 7,11 0,-3 3,3-4,-11-2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392114-D144-9743-961D-C4809BBD2BF9}" type="datetimeFigureOut">
              <a:rPr lang="en-KR" smtClean="0"/>
              <a:t>9/2/22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AA369-A3E3-5941-B390-5A64E61C3264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30871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카테고리</a:t>
            </a:r>
            <a:r>
              <a:rPr kumimoji="1" lang="ko-KR" altLang="en-US" dirty="0"/>
              <a:t>  </a:t>
            </a:r>
            <a:r>
              <a:rPr kumimoji="1" lang="en-US" altLang="ko-KR" dirty="0"/>
              <a:t>/</a:t>
            </a:r>
            <a:r>
              <a:rPr kumimoji="1" lang="ko-KR" altLang="en-US" dirty="0"/>
              <a:t>  </a:t>
            </a:r>
            <a:r>
              <a:rPr kumimoji="1" lang="en-US" altLang="ko-KR" dirty="0"/>
              <a:t>data </a:t>
            </a:r>
            <a:r>
              <a:rPr kumimoji="1" lang="ko-KR" altLang="en-US" dirty="0"/>
              <a:t>밸런스 여기서 보여줘라  </a:t>
            </a:r>
            <a:r>
              <a:rPr kumimoji="1" lang="en-US" altLang="ko-KR" dirty="0"/>
              <a:t>/</a:t>
            </a:r>
            <a:r>
              <a:rPr kumimoji="1" lang="ko-KR" altLang="en-US" dirty="0"/>
              <a:t> 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AA369-A3E3-5941-B390-5A64E61C3264}" type="slidenum">
              <a:rPr lang="en-KR" smtClean="0"/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01220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AA369-A3E3-5941-B390-5A64E61C3264}" type="slidenum">
              <a:rPr lang="en-KR" smtClean="0"/>
              <a:t>10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50309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AA369-A3E3-5941-B390-5A64E61C3264}" type="slidenum">
              <a:rPr lang="en-KR" smtClean="0"/>
              <a:t>15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96254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AA369-A3E3-5941-B390-5A64E61C3264}" type="slidenum">
              <a:rPr lang="en-KR" smtClean="0"/>
              <a:t>16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18914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AA369-A3E3-5941-B390-5A64E61C3264}" type="slidenum">
              <a:rPr lang="en-KR" smtClean="0"/>
              <a:t>17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84176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AA369-A3E3-5941-B390-5A64E61C3264}" type="slidenum">
              <a:rPr lang="en-KR" smtClean="0"/>
              <a:t>22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87043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88EA1-BD9E-4246-B232-CE8DD7A40FE3}" type="datetime1">
              <a:rPr lang="en-US" altLang="ko-KR" smtClean="0"/>
              <a:t>9/2/22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4475-2928-402D-BEEF-27FB8329E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73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5EDD-A21B-1E44-82D7-A49903E1014B}" type="datetime1">
              <a:rPr lang="en-US" altLang="ko-KR" smtClean="0"/>
              <a:t>9/2/22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4475-2928-402D-BEEF-27FB8329E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13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E1C62-E98C-FD45-A6DC-5CDE7FC99218}" type="datetime1">
              <a:rPr lang="en-US" altLang="ko-KR" smtClean="0"/>
              <a:t>9/2/22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4475-2928-402D-BEEF-27FB8329E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127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C2810-6D33-994C-B1E9-B9A0CA71C84C}" type="datetime1">
              <a:rPr lang="en-US" altLang="ko-KR" smtClean="0"/>
              <a:t>9/2/22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4475-2928-402D-BEEF-27FB8329E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608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34F84-CBEA-E846-A2D1-7DA2FD4DC525}" type="datetime1">
              <a:rPr lang="en-US" altLang="ko-KR" smtClean="0"/>
              <a:t>9/2/22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4475-2928-402D-BEEF-27FB8329E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261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64F5F-DDBD-7D43-BF1F-6B49D02A8434}" type="datetime1">
              <a:rPr lang="en-US" altLang="ko-KR" smtClean="0"/>
              <a:t>9/2/22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4475-2928-402D-BEEF-27FB8329E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066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84CA3-0C5D-974F-9CB5-5127B5E9EC35}" type="datetime1">
              <a:rPr lang="en-US" altLang="ko-KR" smtClean="0"/>
              <a:t>9/2/22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4475-2928-402D-BEEF-27FB8329E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064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93E4-CB73-9646-8C4F-236169B5BA56}" type="datetime1">
              <a:rPr lang="en-US" altLang="ko-KR" smtClean="0"/>
              <a:t>9/2/22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4475-2928-402D-BEEF-27FB8329E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112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BE24-3676-9348-AF77-88D417B224D8}" type="datetime1">
              <a:rPr lang="en-US" altLang="ko-KR" smtClean="0"/>
              <a:t>9/2/22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4475-2928-402D-BEEF-27FB8329E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414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001AB-CD67-EC45-BF58-71A7EEEDAF94}" type="datetime1">
              <a:rPr lang="en-US" altLang="ko-KR" smtClean="0"/>
              <a:t>9/2/22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4475-2928-402D-BEEF-27FB8329E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733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7CAB0-FDA2-9049-B13C-7C0AEF9A9F84}" type="datetime1">
              <a:rPr lang="en-US" altLang="ko-KR" smtClean="0"/>
              <a:t>9/2/22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4475-2928-402D-BEEF-27FB8329E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636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864A3-BD94-454F-8FA4-43EAFBA8FA17}" type="datetime1">
              <a:rPr lang="en-US" altLang="ko-KR" smtClean="0"/>
              <a:t>9/2/22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34475-2928-402D-BEEF-27FB8329E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769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deviantart.com/fathulexe/art/Patrick-Star-Vector-1-758988411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0.png"/><Relationship Id="rId5" Type="http://schemas.openxmlformats.org/officeDocument/2006/relationships/customXml" Target="../ink/ink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0.png"/><Relationship Id="rId5" Type="http://schemas.openxmlformats.org/officeDocument/2006/relationships/customXml" Target="../ink/ink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pngimg.com/download/88698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0.png"/><Relationship Id="rId7" Type="http://schemas.openxmlformats.org/officeDocument/2006/relationships/image" Target="../media/image1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up2youblog.blogspot.com/" TargetMode="External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openxmlformats.org/officeDocument/2006/relationships/hyperlink" Target="https://pngimg.com/download/88698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universe.roboflow.com/bioshark/white-sharks/dataset/4" TargetMode="External"/><Relationship Id="rId5" Type="http://schemas.openxmlformats.org/officeDocument/2006/relationships/hyperlink" Target="https://universe.roboflow.com/aqua-zwvvt/gy-aquarium" TargetMode="Externa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>
            <a:off x="2886362" y="2848072"/>
            <a:ext cx="6717792" cy="932065"/>
          </a:xfrm>
          <a:custGeom>
            <a:avLst/>
            <a:gdLst>
              <a:gd name="connsiteX0" fmla="*/ 0 w 6717792"/>
              <a:gd name="connsiteY0" fmla="*/ 780288 h 853440"/>
              <a:gd name="connsiteX1" fmla="*/ 0 w 6717792"/>
              <a:gd name="connsiteY1" fmla="*/ 853440 h 853440"/>
              <a:gd name="connsiteX2" fmla="*/ 6717792 w 6717792"/>
              <a:gd name="connsiteY2" fmla="*/ 463296 h 853440"/>
              <a:gd name="connsiteX3" fmla="*/ 6510528 w 6717792"/>
              <a:gd name="connsiteY3" fmla="*/ 0 h 853440"/>
              <a:gd name="connsiteX4" fmla="*/ 121920 w 6717792"/>
              <a:gd name="connsiteY4" fmla="*/ 402336 h 853440"/>
              <a:gd name="connsiteX5" fmla="*/ 0 w 6717792"/>
              <a:gd name="connsiteY5" fmla="*/ 780288 h 853440"/>
              <a:gd name="connsiteX0" fmla="*/ 0 w 6717792"/>
              <a:gd name="connsiteY0" fmla="*/ 780288 h 853440"/>
              <a:gd name="connsiteX1" fmla="*/ 0 w 6717792"/>
              <a:gd name="connsiteY1" fmla="*/ 853440 h 853440"/>
              <a:gd name="connsiteX2" fmla="*/ 2840736 w 6717792"/>
              <a:gd name="connsiteY2" fmla="*/ 487680 h 853440"/>
              <a:gd name="connsiteX3" fmla="*/ 6717792 w 6717792"/>
              <a:gd name="connsiteY3" fmla="*/ 463296 h 853440"/>
              <a:gd name="connsiteX4" fmla="*/ 6510528 w 6717792"/>
              <a:gd name="connsiteY4" fmla="*/ 0 h 853440"/>
              <a:gd name="connsiteX5" fmla="*/ 121920 w 6717792"/>
              <a:gd name="connsiteY5" fmla="*/ 402336 h 853440"/>
              <a:gd name="connsiteX6" fmla="*/ 0 w 6717792"/>
              <a:gd name="connsiteY6" fmla="*/ 780288 h 853440"/>
              <a:gd name="connsiteX0" fmla="*/ 109728 w 6717792"/>
              <a:gd name="connsiteY0" fmla="*/ 633984 h 853440"/>
              <a:gd name="connsiteX1" fmla="*/ 0 w 6717792"/>
              <a:gd name="connsiteY1" fmla="*/ 853440 h 853440"/>
              <a:gd name="connsiteX2" fmla="*/ 2840736 w 6717792"/>
              <a:gd name="connsiteY2" fmla="*/ 487680 h 853440"/>
              <a:gd name="connsiteX3" fmla="*/ 6717792 w 6717792"/>
              <a:gd name="connsiteY3" fmla="*/ 463296 h 853440"/>
              <a:gd name="connsiteX4" fmla="*/ 6510528 w 6717792"/>
              <a:gd name="connsiteY4" fmla="*/ 0 h 853440"/>
              <a:gd name="connsiteX5" fmla="*/ 121920 w 6717792"/>
              <a:gd name="connsiteY5" fmla="*/ 402336 h 853440"/>
              <a:gd name="connsiteX6" fmla="*/ 109728 w 6717792"/>
              <a:gd name="connsiteY6" fmla="*/ 633984 h 853440"/>
              <a:gd name="connsiteX0" fmla="*/ 109728 w 6717792"/>
              <a:gd name="connsiteY0" fmla="*/ 633984 h 853440"/>
              <a:gd name="connsiteX1" fmla="*/ 0 w 6717792"/>
              <a:gd name="connsiteY1" fmla="*/ 853440 h 853440"/>
              <a:gd name="connsiteX2" fmla="*/ 2840736 w 6717792"/>
              <a:gd name="connsiteY2" fmla="*/ 487680 h 853440"/>
              <a:gd name="connsiteX3" fmla="*/ 6717792 w 6717792"/>
              <a:gd name="connsiteY3" fmla="*/ 463296 h 853440"/>
              <a:gd name="connsiteX4" fmla="*/ 6510528 w 6717792"/>
              <a:gd name="connsiteY4" fmla="*/ 0 h 853440"/>
              <a:gd name="connsiteX5" fmla="*/ 4157472 w 6717792"/>
              <a:gd name="connsiteY5" fmla="*/ 24384 h 853440"/>
              <a:gd name="connsiteX6" fmla="*/ 121920 w 6717792"/>
              <a:gd name="connsiteY6" fmla="*/ 402336 h 853440"/>
              <a:gd name="connsiteX7" fmla="*/ 109728 w 6717792"/>
              <a:gd name="connsiteY7" fmla="*/ 633984 h 853440"/>
              <a:gd name="connsiteX0" fmla="*/ 109728 w 6717792"/>
              <a:gd name="connsiteY0" fmla="*/ 722495 h 941951"/>
              <a:gd name="connsiteX1" fmla="*/ 0 w 6717792"/>
              <a:gd name="connsiteY1" fmla="*/ 941951 h 941951"/>
              <a:gd name="connsiteX2" fmla="*/ 2840736 w 6717792"/>
              <a:gd name="connsiteY2" fmla="*/ 576191 h 941951"/>
              <a:gd name="connsiteX3" fmla="*/ 6717792 w 6717792"/>
              <a:gd name="connsiteY3" fmla="*/ 551807 h 941951"/>
              <a:gd name="connsiteX4" fmla="*/ 6510528 w 6717792"/>
              <a:gd name="connsiteY4" fmla="*/ 88511 h 941951"/>
              <a:gd name="connsiteX5" fmla="*/ 4157472 w 6717792"/>
              <a:gd name="connsiteY5" fmla="*/ 112895 h 941951"/>
              <a:gd name="connsiteX6" fmla="*/ 121920 w 6717792"/>
              <a:gd name="connsiteY6" fmla="*/ 490847 h 941951"/>
              <a:gd name="connsiteX7" fmla="*/ 109728 w 6717792"/>
              <a:gd name="connsiteY7" fmla="*/ 722495 h 941951"/>
              <a:gd name="connsiteX0" fmla="*/ 109728 w 6717792"/>
              <a:gd name="connsiteY0" fmla="*/ 708798 h 928254"/>
              <a:gd name="connsiteX1" fmla="*/ 0 w 6717792"/>
              <a:gd name="connsiteY1" fmla="*/ 928254 h 928254"/>
              <a:gd name="connsiteX2" fmla="*/ 2840736 w 6717792"/>
              <a:gd name="connsiteY2" fmla="*/ 562494 h 928254"/>
              <a:gd name="connsiteX3" fmla="*/ 6717792 w 6717792"/>
              <a:gd name="connsiteY3" fmla="*/ 538110 h 928254"/>
              <a:gd name="connsiteX4" fmla="*/ 6510528 w 6717792"/>
              <a:gd name="connsiteY4" fmla="*/ 74814 h 928254"/>
              <a:gd name="connsiteX5" fmla="*/ 2170176 w 6717792"/>
              <a:gd name="connsiteY5" fmla="*/ 160158 h 928254"/>
              <a:gd name="connsiteX6" fmla="*/ 121920 w 6717792"/>
              <a:gd name="connsiteY6" fmla="*/ 477150 h 928254"/>
              <a:gd name="connsiteX7" fmla="*/ 109728 w 6717792"/>
              <a:gd name="connsiteY7" fmla="*/ 708798 h 928254"/>
              <a:gd name="connsiteX0" fmla="*/ 109728 w 6717792"/>
              <a:gd name="connsiteY0" fmla="*/ 708798 h 928254"/>
              <a:gd name="connsiteX1" fmla="*/ 0 w 6717792"/>
              <a:gd name="connsiteY1" fmla="*/ 928254 h 928254"/>
              <a:gd name="connsiteX2" fmla="*/ 2840736 w 6717792"/>
              <a:gd name="connsiteY2" fmla="*/ 562494 h 928254"/>
              <a:gd name="connsiteX3" fmla="*/ 6717792 w 6717792"/>
              <a:gd name="connsiteY3" fmla="*/ 538110 h 928254"/>
              <a:gd name="connsiteX4" fmla="*/ 6510528 w 6717792"/>
              <a:gd name="connsiteY4" fmla="*/ 74814 h 928254"/>
              <a:gd name="connsiteX5" fmla="*/ 2170176 w 6717792"/>
              <a:gd name="connsiteY5" fmla="*/ 160158 h 928254"/>
              <a:gd name="connsiteX6" fmla="*/ 121920 w 6717792"/>
              <a:gd name="connsiteY6" fmla="*/ 477150 h 928254"/>
              <a:gd name="connsiteX7" fmla="*/ 109728 w 6717792"/>
              <a:gd name="connsiteY7" fmla="*/ 708798 h 928254"/>
              <a:gd name="connsiteX0" fmla="*/ 109728 w 6717792"/>
              <a:gd name="connsiteY0" fmla="*/ 708798 h 928254"/>
              <a:gd name="connsiteX1" fmla="*/ 0 w 6717792"/>
              <a:gd name="connsiteY1" fmla="*/ 928254 h 928254"/>
              <a:gd name="connsiteX2" fmla="*/ 2840736 w 6717792"/>
              <a:gd name="connsiteY2" fmla="*/ 562494 h 928254"/>
              <a:gd name="connsiteX3" fmla="*/ 6717792 w 6717792"/>
              <a:gd name="connsiteY3" fmla="*/ 538110 h 928254"/>
              <a:gd name="connsiteX4" fmla="*/ 6510528 w 6717792"/>
              <a:gd name="connsiteY4" fmla="*/ 74814 h 928254"/>
              <a:gd name="connsiteX5" fmla="*/ 2170176 w 6717792"/>
              <a:gd name="connsiteY5" fmla="*/ 160158 h 928254"/>
              <a:gd name="connsiteX6" fmla="*/ 121920 w 6717792"/>
              <a:gd name="connsiteY6" fmla="*/ 477150 h 928254"/>
              <a:gd name="connsiteX7" fmla="*/ 109728 w 6717792"/>
              <a:gd name="connsiteY7" fmla="*/ 708798 h 928254"/>
              <a:gd name="connsiteX0" fmla="*/ 109728 w 6717792"/>
              <a:gd name="connsiteY0" fmla="*/ 692328 h 911784"/>
              <a:gd name="connsiteX1" fmla="*/ 0 w 6717792"/>
              <a:gd name="connsiteY1" fmla="*/ 911784 h 911784"/>
              <a:gd name="connsiteX2" fmla="*/ 2840736 w 6717792"/>
              <a:gd name="connsiteY2" fmla="*/ 546024 h 911784"/>
              <a:gd name="connsiteX3" fmla="*/ 6717792 w 6717792"/>
              <a:gd name="connsiteY3" fmla="*/ 521640 h 911784"/>
              <a:gd name="connsiteX4" fmla="*/ 6510528 w 6717792"/>
              <a:gd name="connsiteY4" fmla="*/ 58344 h 911784"/>
              <a:gd name="connsiteX5" fmla="*/ 2170176 w 6717792"/>
              <a:gd name="connsiteY5" fmla="*/ 253416 h 911784"/>
              <a:gd name="connsiteX6" fmla="*/ 121920 w 6717792"/>
              <a:gd name="connsiteY6" fmla="*/ 460680 h 911784"/>
              <a:gd name="connsiteX7" fmla="*/ 109728 w 6717792"/>
              <a:gd name="connsiteY7" fmla="*/ 692328 h 911784"/>
              <a:gd name="connsiteX0" fmla="*/ 109728 w 6717792"/>
              <a:gd name="connsiteY0" fmla="*/ 712609 h 932065"/>
              <a:gd name="connsiteX1" fmla="*/ 0 w 6717792"/>
              <a:gd name="connsiteY1" fmla="*/ 932065 h 932065"/>
              <a:gd name="connsiteX2" fmla="*/ 2840736 w 6717792"/>
              <a:gd name="connsiteY2" fmla="*/ 566305 h 932065"/>
              <a:gd name="connsiteX3" fmla="*/ 6717792 w 6717792"/>
              <a:gd name="connsiteY3" fmla="*/ 541921 h 932065"/>
              <a:gd name="connsiteX4" fmla="*/ 6510528 w 6717792"/>
              <a:gd name="connsiteY4" fmla="*/ 78625 h 932065"/>
              <a:gd name="connsiteX5" fmla="*/ 2170176 w 6717792"/>
              <a:gd name="connsiteY5" fmla="*/ 273697 h 932065"/>
              <a:gd name="connsiteX6" fmla="*/ 121920 w 6717792"/>
              <a:gd name="connsiteY6" fmla="*/ 480961 h 932065"/>
              <a:gd name="connsiteX7" fmla="*/ 109728 w 6717792"/>
              <a:gd name="connsiteY7" fmla="*/ 712609 h 93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17792" h="932065">
                <a:moveTo>
                  <a:pt x="109728" y="712609"/>
                </a:moveTo>
                <a:lnTo>
                  <a:pt x="0" y="932065"/>
                </a:lnTo>
                <a:cubicBezTo>
                  <a:pt x="890016" y="887361"/>
                  <a:pt x="1950720" y="611009"/>
                  <a:pt x="2840736" y="566305"/>
                </a:cubicBezTo>
                <a:lnTo>
                  <a:pt x="6717792" y="541921"/>
                </a:lnTo>
                <a:lnTo>
                  <a:pt x="6510528" y="78625"/>
                </a:lnTo>
                <a:cubicBezTo>
                  <a:pt x="5051552" y="-116447"/>
                  <a:pt x="3092704" y="90817"/>
                  <a:pt x="2170176" y="273697"/>
                </a:cubicBezTo>
                <a:cubicBezTo>
                  <a:pt x="1487424" y="379361"/>
                  <a:pt x="902208" y="46113"/>
                  <a:pt x="121920" y="480961"/>
                </a:cubicBezTo>
                <a:lnTo>
                  <a:pt x="109728" y="712609"/>
                </a:lnTo>
                <a:close/>
              </a:path>
            </a:pathLst>
          </a:custGeom>
          <a:solidFill>
            <a:srgbClr val="7AD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790949" y="3731434"/>
            <a:ext cx="4770756" cy="2199311"/>
          </a:xfrm>
          <a:prstGeom prst="roundRect">
            <a:avLst/>
          </a:prstGeom>
          <a:solidFill>
            <a:srgbClr val="FFD90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289434" y="4065973"/>
            <a:ext cx="3911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</a:t>
            </a:r>
            <a:r>
              <a:rPr lang="ko-KR" altLang="en-US" sz="28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조 아니요</a:t>
            </a:r>
            <a:r>
              <a:rPr lang="en-US" altLang="ko-KR" sz="28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28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2800" b="1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뚱인데요</a:t>
            </a:r>
            <a:r>
              <a:rPr lang="en-US" altLang="ko-KR" sz="28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  <a:endParaRPr lang="ko-KR" altLang="en-US" sz="2800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26A44C-58A5-325E-7E48-0BCEDA09923A}"/>
              </a:ext>
            </a:extLst>
          </p:cNvPr>
          <p:cNvSpPr txBox="1"/>
          <p:nvPr/>
        </p:nvSpPr>
        <p:spPr>
          <a:xfrm>
            <a:off x="812975" y="780837"/>
            <a:ext cx="29754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n w="254000">
                  <a:solidFill>
                    <a:schemeClr val="bg1"/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  <a:cs typeface="Modak" pitchFamily="2" charset="77"/>
              </a:rPr>
              <a:t>알파코캠퍼스</a:t>
            </a:r>
            <a:r>
              <a:rPr lang="en-US" altLang="ko-KR" sz="2000" dirty="0">
                <a:ln w="254000">
                  <a:solidFill>
                    <a:schemeClr val="bg1"/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  <a:cs typeface="Modak" pitchFamily="2" charset="77"/>
              </a:rPr>
              <a:t>(</a:t>
            </a:r>
            <a:r>
              <a:rPr lang="ko-KR" altLang="en-US" sz="2000" dirty="0">
                <a:ln w="254000">
                  <a:solidFill>
                    <a:schemeClr val="bg1"/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  <a:cs typeface="Modak" pitchFamily="2" charset="77"/>
              </a:rPr>
              <a:t>딥러닝</a:t>
            </a:r>
            <a:r>
              <a:rPr lang="en-US" altLang="ko-KR" sz="2000" dirty="0">
                <a:ln w="254000">
                  <a:solidFill>
                    <a:schemeClr val="bg1"/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  <a:cs typeface="Modak" pitchFamily="2" charset="77"/>
              </a:rPr>
              <a:t>3</a:t>
            </a:r>
            <a:r>
              <a:rPr lang="ko-KR" altLang="en-US" sz="2000" dirty="0">
                <a:ln w="254000">
                  <a:solidFill>
                    <a:schemeClr val="bg1"/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  <a:cs typeface="Modak" pitchFamily="2" charset="77"/>
              </a:rPr>
              <a:t>기</a:t>
            </a:r>
            <a:r>
              <a:rPr lang="en-US" altLang="ko-KR" sz="2000" dirty="0">
                <a:ln w="254000">
                  <a:solidFill>
                    <a:schemeClr val="bg1"/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  <a:cs typeface="Modak" pitchFamily="2" charset="77"/>
              </a:rPr>
              <a:t>)</a:t>
            </a:r>
            <a:endParaRPr lang="ko-KR" altLang="en-US" sz="2000" dirty="0">
              <a:ln w="254000">
                <a:solidFill>
                  <a:schemeClr val="bg1"/>
                </a:solidFill>
              </a:ln>
              <a:latin typeface="BM DoHyeon OTF" panose="020B0600000101010101" pitchFamily="34" charset="-127"/>
              <a:ea typeface="BM DoHyeon OTF" panose="020B0600000101010101" pitchFamily="34" charset="-127"/>
              <a:cs typeface="Modak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2864A4-A3B7-CACD-8F49-34C95780BFE6}"/>
              </a:ext>
            </a:extLst>
          </p:cNvPr>
          <p:cNvSpPr txBox="1"/>
          <p:nvPr/>
        </p:nvSpPr>
        <p:spPr>
          <a:xfrm>
            <a:off x="1015126" y="1594527"/>
            <a:ext cx="1016175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ln w="254000">
                  <a:solidFill>
                    <a:schemeClr val="bg1"/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객체인식을 이용한 </a:t>
            </a:r>
            <a:endParaRPr lang="en-US" altLang="ko-KR" sz="5400" dirty="0">
              <a:ln w="254000">
                <a:solidFill>
                  <a:schemeClr val="bg1"/>
                </a:solidFill>
              </a:ln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lang="ko-KR" altLang="en-US" sz="5400" dirty="0">
                <a:ln w="254000">
                  <a:solidFill>
                    <a:schemeClr val="bg1"/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해양생물 실시간 정보제공 시스템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50A4E3-0C0A-B73D-D696-B4ACBD5E5B1A}"/>
              </a:ext>
            </a:extLst>
          </p:cNvPr>
          <p:cNvSpPr txBox="1"/>
          <p:nvPr/>
        </p:nvSpPr>
        <p:spPr>
          <a:xfrm>
            <a:off x="768098" y="780837"/>
            <a:ext cx="3058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rgbClr val="F065AC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Modak" pitchFamily="2" charset="77"/>
              </a:rPr>
              <a:t>알파코캠퍼스</a:t>
            </a:r>
            <a:r>
              <a:rPr lang="en-US" altLang="ko-KR" sz="2000" b="1" dirty="0">
                <a:solidFill>
                  <a:srgbClr val="F065AC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Modak" pitchFamily="2" charset="77"/>
              </a:rPr>
              <a:t>(</a:t>
            </a:r>
            <a:r>
              <a:rPr lang="ko-KR" altLang="en-US" sz="2000" b="1" dirty="0">
                <a:solidFill>
                  <a:srgbClr val="F065AC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Modak" pitchFamily="2" charset="77"/>
              </a:rPr>
              <a:t>딥러닝</a:t>
            </a:r>
            <a:r>
              <a:rPr lang="en-US" altLang="ko-KR" sz="2000" b="1" dirty="0">
                <a:solidFill>
                  <a:srgbClr val="F065AC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Modak" pitchFamily="2" charset="77"/>
              </a:rPr>
              <a:t>3</a:t>
            </a:r>
            <a:r>
              <a:rPr lang="ko-KR" altLang="en-US" sz="2000" b="1" dirty="0">
                <a:solidFill>
                  <a:srgbClr val="F065AC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Modak" pitchFamily="2" charset="77"/>
              </a:rPr>
              <a:t>기</a:t>
            </a:r>
            <a:r>
              <a:rPr lang="en-US" altLang="ko-KR" sz="2000" b="1" dirty="0">
                <a:solidFill>
                  <a:srgbClr val="F065AC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Modak" pitchFamily="2" charset="77"/>
              </a:rPr>
              <a:t>)</a:t>
            </a:r>
            <a:endParaRPr lang="ko-KR" altLang="en-US" sz="2000" b="1" dirty="0">
              <a:solidFill>
                <a:srgbClr val="F065AC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Modak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019354-3759-E441-0841-215FC8E507E2}"/>
              </a:ext>
            </a:extLst>
          </p:cNvPr>
          <p:cNvSpPr txBox="1"/>
          <p:nvPr/>
        </p:nvSpPr>
        <p:spPr>
          <a:xfrm>
            <a:off x="903713" y="1604726"/>
            <a:ext cx="103845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0366B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객체인식을 이용한 </a:t>
            </a:r>
            <a:endParaRPr lang="en-US" altLang="ko-KR" sz="5400" b="1" dirty="0">
              <a:solidFill>
                <a:srgbClr val="0366B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lang="ko-KR" altLang="en-US" sz="5400" b="1" dirty="0">
                <a:solidFill>
                  <a:srgbClr val="0366B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해양생물 실시간 정보제공 시스템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4D01BF-82D9-FE3E-704F-E8E211B9738A}"/>
              </a:ext>
            </a:extLst>
          </p:cNvPr>
          <p:cNvSpPr txBox="1"/>
          <p:nvPr/>
        </p:nvSpPr>
        <p:spPr>
          <a:xfrm>
            <a:off x="5329741" y="4875030"/>
            <a:ext cx="2284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한민재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정효제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양병진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ko-KR" altLang="en-US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유한솔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이재엽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이정우</a:t>
            </a:r>
          </a:p>
        </p:txBody>
      </p:sp>
      <p:pic>
        <p:nvPicPr>
          <p:cNvPr id="21" name="Picture 20" descr="A picture containing text, lamp&#10;&#10;Description automatically generated">
            <a:extLst>
              <a:ext uri="{FF2B5EF4-FFF2-40B4-BE49-F238E27FC236}">
                <a16:creationId xmlns:a16="http://schemas.microsoft.com/office/drawing/2014/main" id="{0C1E1982-E0B3-D569-9FDA-B1369B4F51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414127" y="4674976"/>
            <a:ext cx="915614" cy="866782"/>
          </a:xfrm>
          <a:prstGeom prst="rect">
            <a:avLst/>
          </a:prstGeom>
        </p:spPr>
      </p:pic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7A4AB521-F3EB-8FDD-9E77-F28432B0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4475-2928-402D-BEEF-27FB8329EA5F}" type="slidenum">
              <a:rPr lang="ko-KR" altLang="en-US" sz="16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fld>
            <a:endParaRPr lang="ko-KR" altLang="en-US" sz="16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392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b="54359"/>
          <a:stretch/>
        </p:blipFill>
        <p:spPr>
          <a:xfrm>
            <a:off x="-178916" y="103583"/>
            <a:ext cx="4743450" cy="543414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63249" y="651130"/>
            <a:ext cx="4882783" cy="574318"/>
          </a:xfrm>
          <a:prstGeom prst="roundRect">
            <a:avLst>
              <a:gd name="adj" fmla="val 50000"/>
            </a:avLst>
          </a:prstGeom>
          <a:solidFill>
            <a:srgbClr val="B3D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84133" y="676679"/>
            <a:ext cx="4641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프로젝트 수행 절차 및 방법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60523C-5FC0-F498-9336-E2A9EF29A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4475-2928-402D-BEEF-27FB8329EA5F}" type="slidenum">
              <a:rPr lang="ko-KR" altLang="en-US" sz="16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10</a:t>
            </a:fld>
            <a:endParaRPr lang="ko-KR" altLang="en-US" sz="16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3DB7CC2E-33D6-7C5C-E1C7-618EECDB4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49" y="2202897"/>
            <a:ext cx="5457929" cy="3246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087BAA-49C8-CC92-9272-4F692C3EEB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789" y="2202898"/>
            <a:ext cx="5832751" cy="32464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77E49F-E557-7475-3C3C-F86AF33645A8}"/>
              </a:ext>
            </a:extLst>
          </p:cNvPr>
          <p:cNvSpPr txBox="1"/>
          <p:nvPr/>
        </p:nvSpPr>
        <p:spPr>
          <a:xfrm>
            <a:off x="1519694" y="1635608"/>
            <a:ext cx="2945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dirty="0"/>
              <a:t>아쿠아리움</a:t>
            </a:r>
            <a:r>
              <a:rPr kumimoji="1" lang="en-US" altLang="ko-Kore-KR" sz="2400" b="1" dirty="0"/>
              <a:t> Dataset</a:t>
            </a:r>
            <a:endParaRPr kumimoji="1" lang="ko-Kore-KR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9C0A56-F74E-4DAF-B784-732B78ED3639}"/>
              </a:ext>
            </a:extLst>
          </p:cNvPr>
          <p:cNvSpPr txBox="1"/>
          <p:nvPr/>
        </p:nvSpPr>
        <p:spPr>
          <a:xfrm>
            <a:off x="7960493" y="1635608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/>
              <a:t>상어</a:t>
            </a:r>
            <a:r>
              <a:rPr kumimoji="1" lang="en-US" altLang="ko-Kore-KR" sz="2400" b="1" dirty="0"/>
              <a:t> Dataset</a:t>
            </a:r>
            <a:endParaRPr kumimoji="1" lang="ko-Kore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83894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b="54359"/>
          <a:stretch/>
        </p:blipFill>
        <p:spPr>
          <a:xfrm>
            <a:off x="-178916" y="103583"/>
            <a:ext cx="4743450" cy="543414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63249" y="651130"/>
            <a:ext cx="4882783" cy="574318"/>
          </a:xfrm>
          <a:prstGeom prst="roundRect">
            <a:avLst>
              <a:gd name="adj" fmla="val 50000"/>
            </a:avLst>
          </a:prstGeom>
          <a:solidFill>
            <a:srgbClr val="B3D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84133" y="676679"/>
            <a:ext cx="4641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프로젝트 수행 절차 및 방법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058DE91-9D69-A3B6-73D6-F4BB813B34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447955"/>
              </p:ext>
            </p:extLst>
          </p:nvPr>
        </p:nvGraphicFramePr>
        <p:xfrm>
          <a:off x="2126226" y="1294489"/>
          <a:ext cx="7939548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7101">
                  <a:extLst>
                    <a:ext uri="{9D8B030D-6E8A-4147-A177-3AD203B41FA5}">
                      <a16:colId xmlns:a16="http://schemas.microsoft.com/office/drawing/2014/main" val="484492243"/>
                    </a:ext>
                  </a:extLst>
                </a:gridCol>
                <a:gridCol w="1086716">
                  <a:extLst>
                    <a:ext uri="{9D8B030D-6E8A-4147-A177-3AD203B41FA5}">
                      <a16:colId xmlns:a16="http://schemas.microsoft.com/office/drawing/2014/main" val="899331226"/>
                    </a:ext>
                  </a:extLst>
                </a:gridCol>
                <a:gridCol w="1374992">
                  <a:extLst>
                    <a:ext uri="{9D8B030D-6E8A-4147-A177-3AD203B41FA5}">
                      <a16:colId xmlns:a16="http://schemas.microsoft.com/office/drawing/2014/main" val="3245389615"/>
                    </a:ext>
                  </a:extLst>
                </a:gridCol>
                <a:gridCol w="1396061">
                  <a:extLst>
                    <a:ext uri="{9D8B030D-6E8A-4147-A177-3AD203B41FA5}">
                      <a16:colId xmlns:a16="http://schemas.microsoft.com/office/drawing/2014/main" val="674549049"/>
                    </a:ext>
                  </a:extLst>
                </a:gridCol>
                <a:gridCol w="1283735">
                  <a:extLst>
                    <a:ext uri="{9D8B030D-6E8A-4147-A177-3AD203B41FA5}">
                      <a16:colId xmlns:a16="http://schemas.microsoft.com/office/drawing/2014/main" val="2359181868"/>
                    </a:ext>
                  </a:extLst>
                </a:gridCol>
                <a:gridCol w="1010943">
                  <a:extLst>
                    <a:ext uri="{9D8B030D-6E8A-4147-A177-3AD203B41FA5}">
                      <a16:colId xmlns:a16="http://schemas.microsoft.com/office/drawing/2014/main" val="1165758038"/>
                    </a:ext>
                  </a:extLst>
                </a:gridCol>
              </a:tblGrid>
              <a:tr h="301504">
                <a:tc gridSpan="6">
                  <a:txBody>
                    <a:bodyPr/>
                    <a:lstStyle/>
                    <a:p>
                      <a:pPr algn="ctr"/>
                      <a:r>
                        <a:rPr lang="ko-KR" altLang="en-US" dirty="0" err="1"/>
                        <a:t>아쿠아리움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Dataset “</a:t>
                      </a:r>
                      <a:r>
                        <a:rPr lang="en-US" altLang="ko-KR" dirty="0" err="1"/>
                        <a:t>Ignore_threshold</a:t>
                      </a:r>
                      <a:r>
                        <a:rPr lang="en-US" altLang="ko-KR" dirty="0"/>
                        <a:t>” handling (YOLOv4)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D35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283903"/>
                  </a:ext>
                </a:extLst>
              </a:tr>
              <a:tr h="52763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KR" dirty="0"/>
                        <a:t>Ignore_thresh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KR" dirty="0"/>
                        <a:t>Batch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Sub</a:t>
                      </a:r>
                    </a:p>
                    <a:p>
                      <a:pPr algn="ctr"/>
                      <a:r>
                        <a:rPr lang="en-KR" dirty="0"/>
                        <a:t>division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Max </a:t>
                      </a:r>
                    </a:p>
                    <a:p>
                      <a:pPr algn="ctr"/>
                      <a:r>
                        <a:rPr lang="en-KR" dirty="0"/>
                        <a:t>batches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IoU</a:t>
                      </a:r>
                    </a:p>
                    <a:p>
                      <a:pPr algn="ctr"/>
                      <a:r>
                        <a:rPr lang="en-KR" dirty="0"/>
                        <a:t>thresh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KR" dirty="0"/>
                        <a:t>mAP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030940"/>
                  </a:ext>
                </a:extLst>
              </a:tr>
              <a:tr h="301504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Default(0.7)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3500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0.213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72.67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752018"/>
                  </a:ext>
                </a:extLst>
              </a:tr>
              <a:tr h="301504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76.57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913794"/>
                  </a:ext>
                </a:extLst>
              </a:tr>
              <a:tr h="301504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75.96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954216"/>
                  </a:ext>
                </a:extLst>
              </a:tr>
              <a:tr h="301504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74.19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75288"/>
                  </a:ext>
                </a:extLst>
              </a:tr>
              <a:tr h="301504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74.09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22568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986EF29-7EA8-7573-511D-D48AC6FB5F76}"/>
              </a:ext>
            </a:extLst>
          </p:cNvPr>
          <p:cNvGraphicFramePr>
            <a:graphicFrameLocks noGrp="1"/>
          </p:cNvGraphicFramePr>
          <p:nvPr/>
        </p:nvGraphicFramePr>
        <p:xfrm>
          <a:off x="2126226" y="4309612"/>
          <a:ext cx="7939548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7101">
                  <a:extLst>
                    <a:ext uri="{9D8B030D-6E8A-4147-A177-3AD203B41FA5}">
                      <a16:colId xmlns:a16="http://schemas.microsoft.com/office/drawing/2014/main" val="972032288"/>
                    </a:ext>
                  </a:extLst>
                </a:gridCol>
                <a:gridCol w="1086716">
                  <a:extLst>
                    <a:ext uri="{9D8B030D-6E8A-4147-A177-3AD203B41FA5}">
                      <a16:colId xmlns:a16="http://schemas.microsoft.com/office/drawing/2014/main" val="1697859577"/>
                    </a:ext>
                  </a:extLst>
                </a:gridCol>
                <a:gridCol w="1374992">
                  <a:extLst>
                    <a:ext uri="{9D8B030D-6E8A-4147-A177-3AD203B41FA5}">
                      <a16:colId xmlns:a16="http://schemas.microsoft.com/office/drawing/2014/main" val="1374756679"/>
                    </a:ext>
                  </a:extLst>
                </a:gridCol>
                <a:gridCol w="1396061">
                  <a:extLst>
                    <a:ext uri="{9D8B030D-6E8A-4147-A177-3AD203B41FA5}">
                      <a16:colId xmlns:a16="http://schemas.microsoft.com/office/drawing/2014/main" val="4265541375"/>
                    </a:ext>
                  </a:extLst>
                </a:gridCol>
                <a:gridCol w="1283735">
                  <a:extLst>
                    <a:ext uri="{9D8B030D-6E8A-4147-A177-3AD203B41FA5}">
                      <a16:colId xmlns:a16="http://schemas.microsoft.com/office/drawing/2014/main" val="764467878"/>
                    </a:ext>
                  </a:extLst>
                </a:gridCol>
                <a:gridCol w="1010943">
                  <a:extLst>
                    <a:ext uri="{9D8B030D-6E8A-4147-A177-3AD203B41FA5}">
                      <a16:colId xmlns:a16="http://schemas.microsoft.com/office/drawing/2014/main" val="3226290634"/>
                    </a:ext>
                  </a:extLst>
                </a:gridCol>
              </a:tblGrid>
              <a:tr h="357900">
                <a:tc gridSpan="6">
                  <a:txBody>
                    <a:bodyPr/>
                    <a:lstStyle/>
                    <a:p>
                      <a:pPr algn="ctr"/>
                      <a:r>
                        <a:rPr lang="ko-KR" altLang="en-US" dirty="0" err="1"/>
                        <a:t>아쿠아리움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Dataset “</a:t>
                      </a:r>
                      <a:r>
                        <a:rPr lang="en-US" altLang="ko-KR" dirty="0" err="1"/>
                        <a:t>IoU_threshold</a:t>
                      </a:r>
                      <a:r>
                        <a:rPr lang="en-US" altLang="ko-KR" dirty="0"/>
                        <a:t>” handling (YOLOv4)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D35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526229"/>
                  </a:ext>
                </a:extLst>
              </a:tr>
              <a:tr h="6263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KR" dirty="0"/>
                        <a:t>IoU_thresh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KR" dirty="0"/>
                        <a:t>Batch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Sub</a:t>
                      </a:r>
                    </a:p>
                    <a:p>
                      <a:pPr algn="ctr"/>
                      <a:r>
                        <a:rPr lang="en-KR" dirty="0"/>
                        <a:t>division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Max </a:t>
                      </a:r>
                    </a:p>
                    <a:p>
                      <a:pPr algn="ctr"/>
                      <a:r>
                        <a:rPr lang="en-KR" dirty="0"/>
                        <a:t>batches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I</a:t>
                      </a:r>
                      <a:r>
                        <a:rPr lang="en-US" dirty="0" err="1"/>
                        <a:t>gnore</a:t>
                      </a:r>
                      <a:r>
                        <a:rPr lang="en-US" dirty="0"/>
                        <a:t>_</a:t>
                      </a:r>
                      <a:endParaRPr lang="en-KR" dirty="0"/>
                    </a:p>
                    <a:p>
                      <a:pPr algn="ctr"/>
                      <a:r>
                        <a:rPr lang="en-KR" dirty="0"/>
                        <a:t>thresh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KR" dirty="0"/>
                        <a:t>mAP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722810"/>
                  </a:ext>
                </a:extLst>
              </a:tr>
              <a:tr h="35790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Default(0.213)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3500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72.67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789638"/>
                  </a:ext>
                </a:extLst>
              </a:tr>
              <a:tr h="35790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“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75.23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659886"/>
                  </a:ext>
                </a:extLst>
              </a:tr>
              <a:tr h="35790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“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75.62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823541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E0DD8B6-8A65-2DC3-FED0-D0EE3CD42F7D}"/>
              </a:ext>
            </a:extLst>
          </p:cNvPr>
          <p:cNvSpPr/>
          <p:nvPr/>
        </p:nvSpPr>
        <p:spPr>
          <a:xfrm>
            <a:off x="2126226" y="2638728"/>
            <a:ext cx="7939548" cy="37151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1EA657-E781-24AC-BE75-55D4EACCC8FF}"/>
              </a:ext>
            </a:extLst>
          </p:cNvPr>
          <p:cNvSpPr/>
          <p:nvPr/>
        </p:nvSpPr>
        <p:spPr>
          <a:xfrm>
            <a:off x="2126226" y="6021112"/>
            <a:ext cx="7939548" cy="37151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5C9075-211E-DE46-9141-0F7219E9C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4475-2928-402D-BEEF-27FB8329EA5F}" type="slidenum">
              <a:rPr lang="ko-KR" altLang="en-US" sz="16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11</a:t>
            </a:fld>
            <a:endParaRPr lang="ko-KR" altLang="en-US" sz="16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356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b="54359"/>
          <a:stretch/>
        </p:blipFill>
        <p:spPr>
          <a:xfrm>
            <a:off x="-178916" y="103583"/>
            <a:ext cx="4743450" cy="543414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63249" y="651130"/>
            <a:ext cx="4882783" cy="574318"/>
          </a:xfrm>
          <a:prstGeom prst="roundRect">
            <a:avLst>
              <a:gd name="adj" fmla="val 50000"/>
            </a:avLst>
          </a:prstGeom>
          <a:solidFill>
            <a:srgbClr val="B3D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84133" y="676679"/>
            <a:ext cx="4641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프로젝트 수행 절차 및 방법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32F5B802-F4D9-221D-0092-6ADB0FC4B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31" y="2531915"/>
            <a:ext cx="10358336" cy="231829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8ACDA6-2271-BD00-C086-757846F3C380}"/>
              </a:ext>
            </a:extLst>
          </p:cNvPr>
          <p:cNvSpPr txBox="1"/>
          <p:nvPr/>
        </p:nvSpPr>
        <p:spPr>
          <a:xfrm>
            <a:off x="916832" y="2162583"/>
            <a:ext cx="10358335" cy="369332"/>
          </a:xfrm>
          <a:prstGeom prst="rect">
            <a:avLst/>
          </a:prstGeom>
          <a:solidFill>
            <a:srgbClr val="B3D358"/>
          </a:solidFill>
          <a:ln w="127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아쿠아리움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Dataset (YOLOv5)</a:t>
            </a:r>
            <a:endParaRPr lang="en-KR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9C27C9-9F36-EBD5-E1D2-451B938F418A}"/>
              </a:ext>
            </a:extLst>
          </p:cNvPr>
          <p:cNvSpPr/>
          <p:nvPr/>
        </p:nvSpPr>
        <p:spPr>
          <a:xfrm>
            <a:off x="916831" y="2509427"/>
            <a:ext cx="10358336" cy="2318294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9B20C072-3947-02D4-48B3-94A1418839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8" t="29587" r="26252" b="62899"/>
          <a:stretch/>
        </p:blipFill>
        <p:spPr>
          <a:xfrm>
            <a:off x="1431989" y="3343153"/>
            <a:ext cx="8926449" cy="251793"/>
          </a:xfrm>
          <a:prstGeom prst="rect">
            <a:avLst/>
          </a:prstGeom>
          <a:ln w="63500">
            <a:solidFill>
              <a:srgbClr val="FF0000"/>
            </a:solidFill>
          </a:ln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0BA58C4-AD4C-12C2-7F18-0A751B24D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4475-2928-402D-BEEF-27FB8329EA5F}" type="slidenum">
              <a:rPr lang="ko-KR" altLang="en-US" sz="16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12</a:t>
            </a:fld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18D1BCB-3CF7-C9CF-7E9B-9CA6A018C3CA}"/>
                  </a:ext>
                </a:extLst>
              </p14:cNvPr>
              <p14:cNvContentPartPr/>
              <p14:nvPr/>
            </p14:nvContentPartPr>
            <p14:xfrm>
              <a:off x="8018373" y="3459948"/>
              <a:ext cx="738360" cy="327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18D1BCB-3CF7-C9CF-7E9B-9CA6A018C3C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64733" y="3352308"/>
                <a:ext cx="846000" cy="24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2773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b="54359"/>
          <a:stretch/>
        </p:blipFill>
        <p:spPr>
          <a:xfrm>
            <a:off x="-178916" y="103583"/>
            <a:ext cx="4743450" cy="543414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63249" y="651130"/>
            <a:ext cx="4882783" cy="574318"/>
          </a:xfrm>
          <a:prstGeom prst="roundRect">
            <a:avLst>
              <a:gd name="adj" fmla="val 50000"/>
            </a:avLst>
          </a:prstGeom>
          <a:solidFill>
            <a:srgbClr val="B3D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84133" y="676679"/>
            <a:ext cx="4641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프로젝트 수행 절차 및 방법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73DD7EDC-0072-567A-F7A6-01C4868EBD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809" y="2055257"/>
            <a:ext cx="7453313" cy="2831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9CB06B-10FD-9E78-8168-B29A18255BCA}"/>
              </a:ext>
            </a:extLst>
          </p:cNvPr>
          <p:cNvSpPr txBox="1"/>
          <p:nvPr/>
        </p:nvSpPr>
        <p:spPr>
          <a:xfrm>
            <a:off x="2192809" y="1685925"/>
            <a:ext cx="7453313" cy="369332"/>
          </a:xfrm>
          <a:prstGeom prst="rect">
            <a:avLst/>
          </a:prstGeom>
          <a:solidFill>
            <a:srgbClr val="B3D358"/>
          </a:solidFill>
          <a:ln w="127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아쿠아리움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Dataset (YOLOv6)</a:t>
            </a:r>
            <a:endParaRPr lang="en-KR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6F7F5B-E805-1B2C-F4BC-594B33E1B385}"/>
              </a:ext>
            </a:extLst>
          </p:cNvPr>
          <p:cNvSpPr/>
          <p:nvPr/>
        </p:nvSpPr>
        <p:spPr>
          <a:xfrm>
            <a:off x="2192809" y="2055257"/>
            <a:ext cx="7453313" cy="2831528"/>
          </a:xfrm>
          <a:prstGeom prst="rect">
            <a:avLst/>
          </a:prstGeom>
          <a:solidFill>
            <a:schemeClr val="tx1">
              <a:lumMod val="65000"/>
              <a:lumOff val="35000"/>
              <a:alpha val="3046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078D32C1-A83A-374A-968F-33C03141AF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6" r="-1416" b="81942"/>
          <a:stretch/>
        </p:blipFill>
        <p:spPr>
          <a:xfrm>
            <a:off x="895303" y="2353404"/>
            <a:ext cx="10401393" cy="455980"/>
          </a:xfrm>
          <a:prstGeom prst="rect">
            <a:avLst/>
          </a:prstGeom>
          <a:ln w="63500">
            <a:solidFill>
              <a:srgbClr val="FF0000"/>
            </a:solidFill>
          </a:ln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D0A0A4B-DA60-7846-811A-155DD5D7E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4475-2928-402D-BEEF-27FB8329EA5F}" type="slidenum">
              <a:rPr lang="ko-KR" altLang="en-US" sz="16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13</a:t>
            </a:fld>
            <a:endParaRPr lang="ko-KR" altLang="en-US" sz="16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08E9068-115A-F155-11DA-72B42CBC18A7}"/>
                  </a:ext>
                </a:extLst>
              </p14:cNvPr>
              <p14:cNvContentPartPr/>
              <p14:nvPr/>
            </p14:nvContentPartPr>
            <p14:xfrm>
              <a:off x="7538133" y="2570028"/>
              <a:ext cx="3549240" cy="482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08E9068-115A-F155-11DA-72B42CBC18A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84493" y="2462388"/>
                <a:ext cx="3656880" cy="26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5492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b="54359"/>
          <a:stretch/>
        </p:blipFill>
        <p:spPr>
          <a:xfrm>
            <a:off x="-178916" y="103583"/>
            <a:ext cx="4743450" cy="543414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63249" y="651130"/>
            <a:ext cx="4882783" cy="574318"/>
          </a:xfrm>
          <a:prstGeom prst="roundRect">
            <a:avLst>
              <a:gd name="adj" fmla="val 50000"/>
            </a:avLst>
          </a:prstGeom>
          <a:solidFill>
            <a:srgbClr val="B3D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84133" y="676679"/>
            <a:ext cx="4641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프로젝트 수행 절차 및 방법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90F340-AE97-346A-0A67-C69A35DAE997}"/>
              </a:ext>
            </a:extLst>
          </p:cNvPr>
          <p:cNvGrpSpPr/>
          <p:nvPr/>
        </p:nvGrpSpPr>
        <p:grpSpPr>
          <a:xfrm>
            <a:off x="766917" y="2600791"/>
            <a:ext cx="9553096" cy="2273811"/>
            <a:chOff x="784465" y="2707196"/>
            <a:chExt cx="9553096" cy="2273811"/>
          </a:xfrm>
        </p:grpSpPr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6ADAEF37-EA6F-5FB5-3FB3-C565AD858F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7" t="37782" r="62003" b="45688"/>
            <a:stretch/>
          </p:blipFill>
          <p:spPr>
            <a:xfrm>
              <a:off x="1871987" y="2707196"/>
              <a:ext cx="8448026" cy="2263009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A9D3736-B894-2360-D9FE-A284EFAD6FF3}"/>
                </a:ext>
              </a:extLst>
            </p:cNvPr>
            <p:cNvSpPr/>
            <p:nvPr/>
          </p:nvSpPr>
          <p:spPr>
            <a:xfrm>
              <a:off x="1871987" y="2707196"/>
              <a:ext cx="8465574" cy="2273811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pic>
          <p:nvPicPr>
            <p:cNvPr id="11" name="Picture 10" descr="Text&#10;&#10;Description automatically generated">
              <a:extLst>
                <a:ext uri="{FF2B5EF4-FFF2-40B4-BE49-F238E27FC236}">
                  <a16:creationId xmlns:a16="http://schemas.microsoft.com/office/drawing/2014/main" id="{888A37FB-A442-5DC6-F074-50BBD14CB0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7" t="46088" r="69671" b="51934"/>
            <a:stretch/>
          </p:blipFill>
          <p:spPr>
            <a:xfrm>
              <a:off x="784465" y="3248918"/>
              <a:ext cx="8755626" cy="360163"/>
            </a:xfrm>
            <a:prstGeom prst="rect">
              <a:avLst/>
            </a:prstGeom>
            <a:ln w="63500">
              <a:solidFill>
                <a:srgbClr val="FF0000"/>
              </a:solidFill>
            </a:ln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55B25FD-FA4B-132F-20C0-592152CAC7FC}"/>
              </a:ext>
            </a:extLst>
          </p:cNvPr>
          <p:cNvSpPr txBox="1"/>
          <p:nvPr/>
        </p:nvSpPr>
        <p:spPr>
          <a:xfrm>
            <a:off x="1858297" y="2312315"/>
            <a:ext cx="8461716" cy="369332"/>
          </a:xfrm>
          <a:prstGeom prst="rect">
            <a:avLst/>
          </a:prstGeom>
          <a:solidFill>
            <a:srgbClr val="B3D358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Reason why adding shark dataset </a:t>
            </a:r>
            <a:endParaRPr lang="en-KR" b="1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FA41186-850E-5E37-63AC-59EF24775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4475-2928-402D-BEEF-27FB8329EA5F}" type="slidenum">
              <a:rPr lang="ko-KR" altLang="en-US" sz="16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14</a:t>
            </a:fld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759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b="54359"/>
          <a:stretch/>
        </p:blipFill>
        <p:spPr>
          <a:xfrm>
            <a:off x="-178916" y="103583"/>
            <a:ext cx="4743450" cy="543414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63249" y="651130"/>
            <a:ext cx="4882783" cy="574318"/>
          </a:xfrm>
          <a:prstGeom prst="roundRect">
            <a:avLst>
              <a:gd name="adj" fmla="val 50000"/>
            </a:avLst>
          </a:prstGeom>
          <a:solidFill>
            <a:srgbClr val="B3D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84133" y="676679"/>
            <a:ext cx="4641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프로젝트 수행 절차 및 방법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641B951-2917-69FA-1D94-5CF19E68D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102472"/>
              </p:ext>
            </p:extLst>
          </p:nvPr>
        </p:nvGraphicFramePr>
        <p:xfrm>
          <a:off x="1130512" y="1793081"/>
          <a:ext cx="9930972" cy="2867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351">
                  <a:extLst>
                    <a:ext uri="{9D8B030D-6E8A-4147-A177-3AD203B41FA5}">
                      <a16:colId xmlns:a16="http://schemas.microsoft.com/office/drawing/2014/main" val="2296467688"/>
                    </a:ext>
                  </a:extLst>
                </a:gridCol>
                <a:gridCol w="1831165">
                  <a:extLst>
                    <a:ext uri="{9D8B030D-6E8A-4147-A177-3AD203B41FA5}">
                      <a16:colId xmlns:a16="http://schemas.microsoft.com/office/drawing/2014/main" val="1966516774"/>
                    </a:ext>
                  </a:extLst>
                </a:gridCol>
                <a:gridCol w="1615734">
                  <a:extLst>
                    <a:ext uri="{9D8B030D-6E8A-4147-A177-3AD203B41FA5}">
                      <a16:colId xmlns:a16="http://schemas.microsoft.com/office/drawing/2014/main" val="1628188991"/>
                    </a:ext>
                  </a:extLst>
                </a:gridCol>
                <a:gridCol w="1277199">
                  <a:extLst>
                    <a:ext uri="{9D8B030D-6E8A-4147-A177-3AD203B41FA5}">
                      <a16:colId xmlns:a16="http://schemas.microsoft.com/office/drawing/2014/main" val="3739629446"/>
                    </a:ext>
                  </a:extLst>
                </a:gridCol>
                <a:gridCol w="1389548">
                  <a:extLst>
                    <a:ext uri="{9D8B030D-6E8A-4147-A177-3AD203B41FA5}">
                      <a16:colId xmlns:a16="http://schemas.microsoft.com/office/drawing/2014/main" val="3287061360"/>
                    </a:ext>
                  </a:extLst>
                </a:gridCol>
                <a:gridCol w="1228718">
                  <a:extLst>
                    <a:ext uri="{9D8B030D-6E8A-4147-A177-3AD203B41FA5}">
                      <a16:colId xmlns:a16="http://schemas.microsoft.com/office/drawing/2014/main" val="3768530075"/>
                    </a:ext>
                  </a:extLst>
                </a:gridCol>
                <a:gridCol w="1719257">
                  <a:extLst>
                    <a:ext uri="{9D8B030D-6E8A-4147-A177-3AD203B41FA5}">
                      <a16:colId xmlns:a16="http://schemas.microsoft.com/office/drawing/2014/main" val="1625932577"/>
                    </a:ext>
                  </a:extLst>
                </a:gridCol>
              </a:tblGrid>
              <a:tr h="428044">
                <a:tc gridSpan="7">
                  <a:txBody>
                    <a:bodyPr/>
                    <a:lstStyle/>
                    <a:p>
                      <a:pPr algn="ctr"/>
                      <a:r>
                        <a:rPr lang="ko-KR" altLang="en-US" dirty="0" err="1"/>
                        <a:t>아쿠아리움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Dataset +</a:t>
                      </a:r>
                      <a:r>
                        <a:rPr lang="ko-KR" altLang="en-US" dirty="0"/>
                        <a:t> 상어 </a:t>
                      </a:r>
                      <a:r>
                        <a:rPr lang="en-US" altLang="ko-KR" dirty="0"/>
                        <a:t>Dataset model handling (YOLOv4)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D35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D3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325776"/>
                  </a:ext>
                </a:extLst>
              </a:tr>
              <a:tr h="5837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KR" dirty="0"/>
                        <a:t>Batch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KR" dirty="0"/>
                        <a:t>Sub-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KR" dirty="0"/>
                        <a:t>division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KR" dirty="0"/>
                        <a:t>Max batches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Ignore_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threshold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KR" dirty="0"/>
                        <a:t>IoU_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KR" dirty="0"/>
                        <a:t>threshold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KR" dirty="0"/>
                        <a:t>mAP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note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90898"/>
                  </a:ext>
                </a:extLst>
              </a:tr>
              <a:tr h="4024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64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16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KR" dirty="0"/>
                        <a:t>3500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KR" dirty="0"/>
                        <a:t>0.7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0.213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73.74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48357"/>
                  </a:ext>
                </a:extLst>
              </a:tr>
              <a:tr h="36938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“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“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KR" dirty="0"/>
                        <a:t>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KR" dirty="0"/>
                        <a:t>0.75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KR" dirty="0"/>
                        <a:t>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KR" dirty="0"/>
                        <a:t>7</a:t>
                      </a:r>
                      <a:r>
                        <a:rPr lang="en-US" altLang="ko-KR" dirty="0"/>
                        <a:t>3.40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92786"/>
                  </a:ext>
                </a:extLst>
              </a:tr>
              <a:tr h="4049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“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“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KR" dirty="0"/>
                        <a:t>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KR" dirty="0"/>
                        <a:t>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KR" dirty="0"/>
                        <a:t>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KR" dirty="0"/>
                        <a:t>74.</a:t>
                      </a:r>
                      <a:r>
                        <a:rPr lang="en-US" altLang="ko-KR" dirty="0"/>
                        <a:t>68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513917"/>
                  </a:ext>
                </a:extLst>
              </a:tr>
              <a:tr h="37606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“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“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KR" dirty="0"/>
                        <a:t>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KR" dirty="0"/>
                        <a:t>0.7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KR"/>
                        <a:t>0.</a:t>
                      </a:r>
                      <a:r>
                        <a:rPr lang="en-US" altLang="ko-KR" dirty="0"/>
                        <a:t>7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KR" dirty="0"/>
                        <a:t>7</a:t>
                      </a:r>
                      <a:r>
                        <a:rPr lang="en-US" altLang="ko-KR" dirty="0"/>
                        <a:t>6</a:t>
                      </a:r>
                      <a:r>
                        <a:rPr lang="en-KR" dirty="0"/>
                        <a:t>.</a:t>
                      </a:r>
                      <a:r>
                        <a:rPr lang="en-US" altLang="ko-KR" dirty="0"/>
                        <a:t>33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dirty="0"/>
                        <a:t>A</a:t>
                      </a:r>
                      <a:r>
                        <a:rPr lang="en-KR" dirty="0"/>
                        <a:t>dj anchors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482569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4B9331E8-3C1C-EDE7-96C2-17252FDFE001}"/>
              </a:ext>
            </a:extLst>
          </p:cNvPr>
          <p:cNvSpPr/>
          <p:nvPr/>
        </p:nvSpPr>
        <p:spPr>
          <a:xfrm>
            <a:off x="1130512" y="4214813"/>
            <a:ext cx="9930972" cy="44598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42BBC9A-E2AC-B453-12E4-A3F800F402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0" y="4838068"/>
            <a:ext cx="8245474" cy="2617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006BA9-8BD9-D5EF-F041-AF1B182F6FBE}"/>
              </a:ext>
            </a:extLst>
          </p:cNvPr>
          <p:cNvSpPr txBox="1"/>
          <p:nvPr/>
        </p:nvSpPr>
        <p:spPr>
          <a:xfrm>
            <a:off x="1876876" y="4813096"/>
            <a:ext cx="961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Default)</a:t>
            </a:r>
            <a:endParaRPr lang="en-KR" sz="1600" b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A37017B-EB70-71B0-C0FF-0918D2AE9F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438" y="5228429"/>
            <a:ext cx="8704046" cy="2617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18BC4E7-3FFC-BF37-63D5-54EF16E08E6B}"/>
              </a:ext>
            </a:extLst>
          </p:cNvPr>
          <p:cNvSpPr txBox="1"/>
          <p:nvPr/>
        </p:nvSpPr>
        <p:spPr>
          <a:xfrm>
            <a:off x="716693" y="5190039"/>
            <a:ext cx="160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After handling</a:t>
            </a:r>
            <a:r>
              <a:rPr lang="en-US" altLang="ko-KR" sz="1600" dirty="0"/>
              <a:t>)</a:t>
            </a:r>
            <a:endParaRPr lang="en-KR" sz="16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899F88FD-7C07-DB07-4F64-CC0CD553B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4475-2928-402D-BEEF-27FB8329EA5F}" type="slidenum">
              <a:rPr lang="ko-KR" altLang="en-US" sz="16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15</a:t>
            </a:fld>
            <a:endParaRPr lang="ko-KR" altLang="en-US" sz="16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157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b="54359"/>
          <a:stretch/>
        </p:blipFill>
        <p:spPr>
          <a:xfrm>
            <a:off x="-178916" y="103583"/>
            <a:ext cx="4743450" cy="543414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63249" y="651130"/>
            <a:ext cx="4882783" cy="574318"/>
          </a:xfrm>
          <a:prstGeom prst="roundRect">
            <a:avLst>
              <a:gd name="adj" fmla="val 50000"/>
            </a:avLst>
          </a:prstGeom>
          <a:solidFill>
            <a:srgbClr val="B3D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84133" y="676679"/>
            <a:ext cx="4641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프로젝트 수행 절차 및 방법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641B951-2917-69FA-1D94-5CF19E68D624}"/>
              </a:ext>
            </a:extLst>
          </p:cNvPr>
          <p:cNvGraphicFramePr>
            <a:graphicFrameLocks noGrp="1"/>
          </p:cNvGraphicFramePr>
          <p:nvPr/>
        </p:nvGraphicFramePr>
        <p:xfrm>
          <a:off x="1130512" y="1793081"/>
          <a:ext cx="9930972" cy="2867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351">
                  <a:extLst>
                    <a:ext uri="{9D8B030D-6E8A-4147-A177-3AD203B41FA5}">
                      <a16:colId xmlns:a16="http://schemas.microsoft.com/office/drawing/2014/main" val="2296467688"/>
                    </a:ext>
                  </a:extLst>
                </a:gridCol>
                <a:gridCol w="1831165">
                  <a:extLst>
                    <a:ext uri="{9D8B030D-6E8A-4147-A177-3AD203B41FA5}">
                      <a16:colId xmlns:a16="http://schemas.microsoft.com/office/drawing/2014/main" val="1966516774"/>
                    </a:ext>
                  </a:extLst>
                </a:gridCol>
                <a:gridCol w="1615734">
                  <a:extLst>
                    <a:ext uri="{9D8B030D-6E8A-4147-A177-3AD203B41FA5}">
                      <a16:colId xmlns:a16="http://schemas.microsoft.com/office/drawing/2014/main" val="1628188991"/>
                    </a:ext>
                  </a:extLst>
                </a:gridCol>
                <a:gridCol w="1277199">
                  <a:extLst>
                    <a:ext uri="{9D8B030D-6E8A-4147-A177-3AD203B41FA5}">
                      <a16:colId xmlns:a16="http://schemas.microsoft.com/office/drawing/2014/main" val="3739629446"/>
                    </a:ext>
                  </a:extLst>
                </a:gridCol>
                <a:gridCol w="1389548">
                  <a:extLst>
                    <a:ext uri="{9D8B030D-6E8A-4147-A177-3AD203B41FA5}">
                      <a16:colId xmlns:a16="http://schemas.microsoft.com/office/drawing/2014/main" val="3287061360"/>
                    </a:ext>
                  </a:extLst>
                </a:gridCol>
                <a:gridCol w="1228718">
                  <a:extLst>
                    <a:ext uri="{9D8B030D-6E8A-4147-A177-3AD203B41FA5}">
                      <a16:colId xmlns:a16="http://schemas.microsoft.com/office/drawing/2014/main" val="3768530075"/>
                    </a:ext>
                  </a:extLst>
                </a:gridCol>
                <a:gridCol w="1719257">
                  <a:extLst>
                    <a:ext uri="{9D8B030D-6E8A-4147-A177-3AD203B41FA5}">
                      <a16:colId xmlns:a16="http://schemas.microsoft.com/office/drawing/2014/main" val="1625932577"/>
                    </a:ext>
                  </a:extLst>
                </a:gridCol>
              </a:tblGrid>
              <a:tr h="428044">
                <a:tc gridSpan="7">
                  <a:txBody>
                    <a:bodyPr/>
                    <a:lstStyle/>
                    <a:p>
                      <a:pPr algn="ctr"/>
                      <a:r>
                        <a:rPr lang="ko-KR" altLang="en-US" dirty="0" err="1"/>
                        <a:t>아쿠아리움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Dataset +</a:t>
                      </a:r>
                      <a:r>
                        <a:rPr lang="ko-KR" altLang="en-US" dirty="0"/>
                        <a:t> 상어 </a:t>
                      </a:r>
                      <a:r>
                        <a:rPr lang="en-US" altLang="ko-KR" dirty="0"/>
                        <a:t>Dataset model handling (YOLOv4)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D35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D3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325776"/>
                  </a:ext>
                </a:extLst>
              </a:tr>
              <a:tr h="5837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KR" dirty="0"/>
                        <a:t>Batch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KR" dirty="0"/>
                        <a:t>Sub-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KR" dirty="0"/>
                        <a:t>division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KR" dirty="0"/>
                        <a:t>Max batches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Ignore_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threshold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KR" dirty="0"/>
                        <a:t>IoU_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KR" dirty="0"/>
                        <a:t>threshold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KR" dirty="0"/>
                        <a:t>mAP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note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90898"/>
                  </a:ext>
                </a:extLst>
              </a:tr>
              <a:tr h="4024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64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16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KR" dirty="0"/>
                        <a:t>3500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KR" dirty="0"/>
                        <a:t>0.7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0.213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73.74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48357"/>
                  </a:ext>
                </a:extLst>
              </a:tr>
              <a:tr h="36938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“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“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KR" dirty="0"/>
                        <a:t>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KR" dirty="0"/>
                        <a:t>0.75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KR" dirty="0"/>
                        <a:t>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KR" dirty="0"/>
                        <a:t>7</a:t>
                      </a:r>
                      <a:r>
                        <a:rPr lang="en-US" altLang="ko-KR" dirty="0"/>
                        <a:t>3.40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92786"/>
                  </a:ext>
                </a:extLst>
              </a:tr>
              <a:tr h="4049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“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“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KR" dirty="0"/>
                        <a:t>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KR" dirty="0"/>
                        <a:t>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KR" dirty="0"/>
                        <a:t>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KR" dirty="0"/>
                        <a:t>74.</a:t>
                      </a:r>
                      <a:r>
                        <a:rPr lang="en-US" altLang="ko-KR" dirty="0"/>
                        <a:t>68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513917"/>
                  </a:ext>
                </a:extLst>
              </a:tr>
              <a:tr h="37606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“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“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KR" dirty="0"/>
                        <a:t>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KR" dirty="0"/>
                        <a:t>0.7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KR"/>
                        <a:t>0.</a:t>
                      </a:r>
                      <a:r>
                        <a:rPr lang="en-US" altLang="ko-KR" dirty="0"/>
                        <a:t>7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KR" dirty="0"/>
                        <a:t>7</a:t>
                      </a:r>
                      <a:r>
                        <a:rPr lang="en-US" altLang="ko-KR" dirty="0"/>
                        <a:t>6</a:t>
                      </a:r>
                      <a:r>
                        <a:rPr lang="en-KR" dirty="0"/>
                        <a:t>.</a:t>
                      </a:r>
                      <a:r>
                        <a:rPr lang="en-US" altLang="ko-KR" dirty="0"/>
                        <a:t>33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dirty="0"/>
                        <a:t>A</a:t>
                      </a:r>
                      <a:r>
                        <a:rPr lang="en-KR" dirty="0"/>
                        <a:t>dj anchors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482569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4B9331E8-3C1C-EDE7-96C2-17252FDFE001}"/>
              </a:ext>
            </a:extLst>
          </p:cNvPr>
          <p:cNvSpPr/>
          <p:nvPr/>
        </p:nvSpPr>
        <p:spPr>
          <a:xfrm>
            <a:off x="1130512" y="4214813"/>
            <a:ext cx="9930972" cy="44598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42BBC9A-E2AC-B453-12E4-A3F800F402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0" y="4838068"/>
            <a:ext cx="8245474" cy="2617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006BA9-8BD9-D5EF-F041-AF1B182F6FBE}"/>
              </a:ext>
            </a:extLst>
          </p:cNvPr>
          <p:cNvSpPr txBox="1"/>
          <p:nvPr/>
        </p:nvSpPr>
        <p:spPr>
          <a:xfrm>
            <a:off x="1876876" y="4813096"/>
            <a:ext cx="961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Default)</a:t>
            </a:r>
            <a:endParaRPr lang="en-KR" sz="1600" b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A37017B-EB70-71B0-C0FF-0918D2AE9F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438" y="5228429"/>
            <a:ext cx="8704046" cy="2617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18BC4E7-3FFC-BF37-63D5-54EF16E08E6B}"/>
              </a:ext>
            </a:extLst>
          </p:cNvPr>
          <p:cNvSpPr txBox="1"/>
          <p:nvPr/>
        </p:nvSpPr>
        <p:spPr>
          <a:xfrm>
            <a:off x="716693" y="5190039"/>
            <a:ext cx="160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After handling</a:t>
            </a:r>
            <a:r>
              <a:rPr lang="en-US" altLang="ko-KR" sz="1600" dirty="0"/>
              <a:t>)</a:t>
            </a:r>
            <a:endParaRPr lang="en-KR" sz="16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899F88FD-7C07-DB07-4F64-CC0CD553B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4475-2928-402D-BEEF-27FB8329EA5F}" type="slidenum">
              <a:rPr lang="ko-KR" altLang="en-US" sz="16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16</a:t>
            </a:fld>
            <a:endParaRPr lang="ko-KR" altLang="en-US" sz="16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Picture 21">
            <a:extLst>
              <a:ext uri="{FF2B5EF4-FFF2-40B4-BE49-F238E27FC236}">
                <a16:creationId xmlns:a16="http://schemas.microsoft.com/office/drawing/2014/main" id="{60D92B29-ACF5-367F-CDFC-A3D62D244B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81" y="646997"/>
            <a:ext cx="7772400" cy="580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7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b="54359"/>
          <a:stretch/>
        </p:blipFill>
        <p:spPr>
          <a:xfrm>
            <a:off x="-178916" y="103583"/>
            <a:ext cx="4743450" cy="543414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63249" y="651130"/>
            <a:ext cx="4882783" cy="574318"/>
          </a:xfrm>
          <a:prstGeom prst="roundRect">
            <a:avLst>
              <a:gd name="adj" fmla="val 50000"/>
            </a:avLst>
          </a:prstGeom>
          <a:solidFill>
            <a:srgbClr val="B3D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84133" y="676679"/>
            <a:ext cx="4641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프로젝트 수행 절차 및 방법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641B951-2917-69FA-1D94-5CF19E68D624}"/>
              </a:ext>
            </a:extLst>
          </p:cNvPr>
          <p:cNvGraphicFramePr>
            <a:graphicFrameLocks noGrp="1"/>
          </p:cNvGraphicFramePr>
          <p:nvPr/>
        </p:nvGraphicFramePr>
        <p:xfrm>
          <a:off x="1130512" y="1793081"/>
          <a:ext cx="9930972" cy="2867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351">
                  <a:extLst>
                    <a:ext uri="{9D8B030D-6E8A-4147-A177-3AD203B41FA5}">
                      <a16:colId xmlns:a16="http://schemas.microsoft.com/office/drawing/2014/main" val="2296467688"/>
                    </a:ext>
                  </a:extLst>
                </a:gridCol>
                <a:gridCol w="1831165">
                  <a:extLst>
                    <a:ext uri="{9D8B030D-6E8A-4147-A177-3AD203B41FA5}">
                      <a16:colId xmlns:a16="http://schemas.microsoft.com/office/drawing/2014/main" val="1966516774"/>
                    </a:ext>
                  </a:extLst>
                </a:gridCol>
                <a:gridCol w="1615734">
                  <a:extLst>
                    <a:ext uri="{9D8B030D-6E8A-4147-A177-3AD203B41FA5}">
                      <a16:colId xmlns:a16="http://schemas.microsoft.com/office/drawing/2014/main" val="1628188991"/>
                    </a:ext>
                  </a:extLst>
                </a:gridCol>
                <a:gridCol w="1277199">
                  <a:extLst>
                    <a:ext uri="{9D8B030D-6E8A-4147-A177-3AD203B41FA5}">
                      <a16:colId xmlns:a16="http://schemas.microsoft.com/office/drawing/2014/main" val="3739629446"/>
                    </a:ext>
                  </a:extLst>
                </a:gridCol>
                <a:gridCol w="1389548">
                  <a:extLst>
                    <a:ext uri="{9D8B030D-6E8A-4147-A177-3AD203B41FA5}">
                      <a16:colId xmlns:a16="http://schemas.microsoft.com/office/drawing/2014/main" val="3287061360"/>
                    </a:ext>
                  </a:extLst>
                </a:gridCol>
                <a:gridCol w="1228718">
                  <a:extLst>
                    <a:ext uri="{9D8B030D-6E8A-4147-A177-3AD203B41FA5}">
                      <a16:colId xmlns:a16="http://schemas.microsoft.com/office/drawing/2014/main" val="3768530075"/>
                    </a:ext>
                  </a:extLst>
                </a:gridCol>
                <a:gridCol w="1719257">
                  <a:extLst>
                    <a:ext uri="{9D8B030D-6E8A-4147-A177-3AD203B41FA5}">
                      <a16:colId xmlns:a16="http://schemas.microsoft.com/office/drawing/2014/main" val="1625932577"/>
                    </a:ext>
                  </a:extLst>
                </a:gridCol>
              </a:tblGrid>
              <a:tr h="428044">
                <a:tc gridSpan="7">
                  <a:txBody>
                    <a:bodyPr/>
                    <a:lstStyle/>
                    <a:p>
                      <a:pPr algn="ctr"/>
                      <a:r>
                        <a:rPr lang="ko-KR" altLang="en-US" dirty="0" err="1"/>
                        <a:t>아쿠아리움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Dataset +</a:t>
                      </a:r>
                      <a:r>
                        <a:rPr lang="ko-KR" altLang="en-US" dirty="0"/>
                        <a:t> 상어 </a:t>
                      </a:r>
                      <a:r>
                        <a:rPr lang="en-US" altLang="ko-KR" dirty="0"/>
                        <a:t>Dataset model handling (YOLOv4)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D35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D3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325776"/>
                  </a:ext>
                </a:extLst>
              </a:tr>
              <a:tr h="5837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KR" dirty="0"/>
                        <a:t>Batch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KR" dirty="0"/>
                        <a:t>Sub-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KR" dirty="0"/>
                        <a:t>division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KR" dirty="0"/>
                        <a:t>Max batches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Ignore_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threshold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KR" dirty="0"/>
                        <a:t>IoU_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KR" dirty="0"/>
                        <a:t>threshold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KR" dirty="0"/>
                        <a:t>mAP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note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90898"/>
                  </a:ext>
                </a:extLst>
              </a:tr>
              <a:tr h="4024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64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16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KR" dirty="0"/>
                        <a:t>3500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KR" dirty="0"/>
                        <a:t>0.7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0.213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73.74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48357"/>
                  </a:ext>
                </a:extLst>
              </a:tr>
              <a:tr h="36938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“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“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KR" dirty="0"/>
                        <a:t>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KR" dirty="0"/>
                        <a:t>0.75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KR" dirty="0"/>
                        <a:t>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KR" dirty="0"/>
                        <a:t>7</a:t>
                      </a:r>
                      <a:r>
                        <a:rPr lang="en-US" altLang="ko-KR" dirty="0"/>
                        <a:t>3.40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92786"/>
                  </a:ext>
                </a:extLst>
              </a:tr>
              <a:tr h="4049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“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“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KR" dirty="0"/>
                        <a:t>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KR" dirty="0"/>
                        <a:t>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KR" dirty="0"/>
                        <a:t>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KR" dirty="0"/>
                        <a:t>74.</a:t>
                      </a:r>
                      <a:r>
                        <a:rPr lang="en-US" altLang="ko-KR" dirty="0"/>
                        <a:t>68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513917"/>
                  </a:ext>
                </a:extLst>
              </a:tr>
              <a:tr h="37606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“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“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KR" dirty="0"/>
                        <a:t>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KR" dirty="0"/>
                        <a:t>0.7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KR"/>
                        <a:t>0.</a:t>
                      </a:r>
                      <a:r>
                        <a:rPr lang="en-US" altLang="ko-KR" dirty="0"/>
                        <a:t>7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KR" dirty="0"/>
                        <a:t>7</a:t>
                      </a:r>
                      <a:r>
                        <a:rPr lang="en-US" altLang="ko-KR" dirty="0"/>
                        <a:t>6</a:t>
                      </a:r>
                      <a:r>
                        <a:rPr lang="en-KR" dirty="0"/>
                        <a:t>.</a:t>
                      </a:r>
                      <a:r>
                        <a:rPr lang="en-US" altLang="ko-KR" dirty="0"/>
                        <a:t>33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dirty="0"/>
                        <a:t>A</a:t>
                      </a:r>
                      <a:r>
                        <a:rPr lang="en-KR" dirty="0"/>
                        <a:t>dj anchors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482569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4B9331E8-3C1C-EDE7-96C2-17252FDFE001}"/>
              </a:ext>
            </a:extLst>
          </p:cNvPr>
          <p:cNvSpPr/>
          <p:nvPr/>
        </p:nvSpPr>
        <p:spPr>
          <a:xfrm>
            <a:off x="1130512" y="4214813"/>
            <a:ext cx="9930972" cy="44598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42BBC9A-E2AC-B453-12E4-A3F800F402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0" y="4887273"/>
            <a:ext cx="8245474" cy="2125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006BA9-8BD9-D5EF-F041-AF1B182F6FBE}"/>
              </a:ext>
            </a:extLst>
          </p:cNvPr>
          <p:cNvSpPr txBox="1"/>
          <p:nvPr/>
        </p:nvSpPr>
        <p:spPr>
          <a:xfrm>
            <a:off x="1876876" y="4813096"/>
            <a:ext cx="961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Default)</a:t>
            </a:r>
            <a:endParaRPr lang="en-KR" sz="1600" b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A37017B-EB70-71B0-C0FF-0918D2AE9F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438" y="5228429"/>
            <a:ext cx="8704046" cy="2617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18BC4E7-3FFC-BF37-63D5-54EF16E08E6B}"/>
              </a:ext>
            </a:extLst>
          </p:cNvPr>
          <p:cNvSpPr txBox="1"/>
          <p:nvPr/>
        </p:nvSpPr>
        <p:spPr>
          <a:xfrm>
            <a:off x="716693" y="5190039"/>
            <a:ext cx="160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After handling</a:t>
            </a:r>
            <a:r>
              <a:rPr lang="en-US" altLang="ko-KR" sz="1600" dirty="0"/>
              <a:t>)</a:t>
            </a:r>
            <a:endParaRPr lang="en-KR" sz="16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899F88FD-7C07-DB07-4F64-CC0CD553B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4475-2928-402D-BEEF-27FB8329EA5F}" type="slidenum">
              <a:rPr lang="ko-KR" altLang="en-US" sz="16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17</a:t>
            </a:fld>
            <a:endParaRPr lang="ko-KR" altLang="en-US" sz="16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Picture 15">
            <a:extLst>
              <a:ext uri="{FF2B5EF4-FFF2-40B4-BE49-F238E27FC236}">
                <a16:creationId xmlns:a16="http://schemas.microsoft.com/office/drawing/2014/main" id="{06B7E865-FD94-7881-341A-5976AAE953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0" y="4838068"/>
            <a:ext cx="8245474" cy="26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61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b="54359"/>
          <a:stretch/>
        </p:blipFill>
        <p:spPr>
          <a:xfrm>
            <a:off x="-178916" y="103583"/>
            <a:ext cx="4743450" cy="543414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63249" y="651130"/>
            <a:ext cx="4882783" cy="574318"/>
          </a:xfrm>
          <a:prstGeom prst="roundRect">
            <a:avLst>
              <a:gd name="adj" fmla="val 50000"/>
            </a:avLst>
          </a:prstGeom>
          <a:solidFill>
            <a:srgbClr val="B3D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84133" y="676679"/>
            <a:ext cx="4641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프로젝트 수행 절차 및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7FF5D9-0D6E-0425-0384-3A55F96B79F4}"/>
              </a:ext>
            </a:extLst>
          </p:cNvPr>
          <p:cNvSpPr txBox="1"/>
          <p:nvPr/>
        </p:nvSpPr>
        <p:spPr>
          <a:xfrm>
            <a:off x="2192808" y="1429234"/>
            <a:ext cx="7453313" cy="369332"/>
          </a:xfrm>
          <a:prstGeom prst="rect">
            <a:avLst/>
          </a:prstGeom>
          <a:solidFill>
            <a:srgbClr val="B3D358"/>
          </a:solidFill>
          <a:ln w="127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아쿠아리움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Dataset +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상어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Dataset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(without Mosaic) (YOLOv4)</a:t>
            </a:r>
            <a:endParaRPr lang="en-KR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5C9C7EF-19B3-FE89-E3A2-6702F7CA4E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808" y="1798566"/>
            <a:ext cx="7453313" cy="450217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F4D48A9-B3BE-9124-AEA7-69B5B5219C74}"/>
              </a:ext>
            </a:extLst>
          </p:cNvPr>
          <p:cNvSpPr/>
          <p:nvPr/>
        </p:nvSpPr>
        <p:spPr>
          <a:xfrm>
            <a:off x="2192808" y="1798566"/>
            <a:ext cx="7453313" cy="4502170"/>
          </a:xfrm>
          <a:prstGeom prst="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816ADE4-F104-C6AF-38D8-68DDDF52E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4475-2928-402D-BEEF-27FB8329EA5F}" type="slidenum">
              <a:rPr lang="ko-KR" altLang="en-US" sz="16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18</a:t>
            </a:fld>
            <a:endParaRPr lang="ko-KR" altLang="en-US" sz="16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FA9222-5295-6E41-9D54-7C151D2357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62" y="1985336"/>
            <a:ext cx="10614676" cy="36512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195654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b="54359"/>
          <a:stretch/>
        </p:blipFill>
        <p:spPr>
          <a:xfrm>
            <a:off x="-178916" y="103583"/>
            <a:ext cx="4743450" cy="543414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63249" y="651130"/>
            <a:ext cx="4882783" cy="574318"/>
          </a:xfrm>
          <a:prstGeom prst="roundRect">
            <a:avLst>
              <a:gd name="adj" fmla="val 50000"/>
            </a:avLst>
          </a:prstGeom>
          <a:solidFill>
            <a:srgbClr val="B3D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84133" y="676679"/>
            <a:ext cx="4641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프로젝트 수행 절차 및 방법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280658F-08DB-65F7-FB63-B8046DD92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093140"/>
              </p:ext>
            </p:extLst>
          </p:nvPr>
        </p:nvGraphicFramePr>
        <p:xfrm>
          <a:off x="3096068" y="2052320"/>
          <a:ext cx="5999864" cy="137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0854">
                  <a:extLst>
                    <a:ext uri="{9D8B030D-6E8A-4147-A177-3AD203B41FA5}">
                      <a16:colId xmlns:a16="http://schemas.microsoft.com/office/drawing/2014/main" val="3154165313"/>
                    </a:ext>
                  </a:extLst>
                </a:gridCol>
                <a:gridCol w="1327354">
                  <a:extLst>
                    <a:ext uri="{9D8B030D-6E8A-4147-A177-3AD203B41FA5}">
                      <a16:colId xmlns:a16="http://schemas.microsoft.com/office/drawing/2014/main" val="2796215060"/>
                    </a:ext>
                  </a:extLst>
                </a:gridCol>
                <a:gridCol w="1561690">
                  <a:extLst>
                    <a:ext uri="{9D8B030D-6E8A-4147-A177-3AD203B41FA5}">
                      <a16:colId xmlns:a16="http://schemas.microsoft.com/office/drawing/2014/main" val="2655995275"/>
                    </a:ext>
                  </a:extLst>
                </a:gridCol>
                <a:gridCol w="1499966">
                  <a:extLst>
                    <a:ext uri="{9D8B030D-6E8A-4147-A177-3AD203B41FA5}">
                      <a16:colId xmlns:a16="http://schemas.microsoft.com/office/drawing/2014/main" val="2030535274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ko-KR" altLang="en-US" dirty="0" err="1"/>
                        <a:t>아쿠아리움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Dataset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D35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ko-KR" altLang="en-US" dirty="0" err="1"/>
                        <a:t>조작별</a:t>
                      </a:r>
                      <a:r>
                        <a:rPr lang="ko-KR" altLang="en-US" dirty="0"/>
                        <a:t> </a:t>
                      </a:r>
                      <a:r>
                        <a:rPr lang="en-KR" dirty="0"/>
                        <a:t>Best mAP</a:t>
                      </a:r>
                      <a:r>
                        <a:rPr lang="ko-KR" altLang="en-US" dirty="0"/>
                        <a:t> 비교</a:t>
                      </a:r>
                      <a:endParaRPr lang="en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199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Ignore_thresh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(YOLOv4)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IoU_thresh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(YOLOv4)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err="1"/>
                        <a:t>아쿠아리움</a:t>
                      </a:r>
                      <a:endParaRPr lang="en-US" altLang="ko-KR" dirty="0"/>
                    </a:p>
                    <a:p>
                      <a:pPr algn="ctr"/>
                      <a:r>
                        <a:rPr lang="en-US" altLang="ko-KR" dirty="0"/>
                        <a:t>(YOLOv5)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err="1"/>
                        <a:t>아쿠아리움</a:t>
                      </a:r>
                      <a:endParaRPr lang="en-US" altLang="ko-KR" dirty="0"/>
                    </a:p>
                    <a:p>
                      <a:pPr algn="ctr"/>
                      <a:r>
                        <a:rPr lang="en-US" altLang="ko-KR" dirty="0"/>
                        <a:t>(YOLOv6)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059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76.57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75.62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77.5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65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60708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F031A65-49B4-9E26-C2F6-03A012A21A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265855"/>
              </p:ext>
            </p:extLst>
          </p:nvPr>
        </p:nvGraphicFramePr>
        <p:xfrm>
          <a:off x="3096068" y="3454549"/>
          <a:ext cx="599986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8208">
                  <a:extLst>
                    <a:ext uri="{9D8B030D-6E8A-4147-A177-3AD203B41FA5}">
                      <a16:colId xmlns:a16="http://schemas.microsoft.com/office/drawing/2014/main" val="3154165313"/>
                    </a:ext>
                  </a:extLst>
                </a:gridCol>
                <a:gridCol w="3061656">
                  <a:extLst>
                    <a:ext uri="{9D8B030D-6E8A-4147-A177-3AD203B41FA5}">
                      <a16:colId xmlns:a16="http://schemas.microsoft.com/office/drawing/2014/main" val="265599527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dirty="0" err="1"/>
                        <a:t>아쿠아리움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Dataset + </a:t>
                      </a:r>
                      <a:r>
                        <a:rPr lang="ko-KR" altLang="en-US" dirty="0"/>
                        <a:t>상어 </a:t>
                      </a:r>
                      <a:r>
                        <a:rPr lang="en-US" altLang="ko-KR" dirty="0"/>
                        <a:t>Dataset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D358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ko-KR" altLang="en-US" dirty="0" err="1"/>
                        <a:t>조작별</a:t>
                      </a:r>
                      <a:r>
                        <a:rPr lang="ko-KR" altLang="en-US" dirty="0"/>
                        <a:t> </a:t>
                      </a:r>
                      <a:r>
                        <a:rPr lang="en-KR" dirty="0"/>
                        <a:t>Best mAP</a:t>
                      </a:r>
                      <a:r>
                        <a:rPr lang="ko-KR" altLang="en-US" dirty="0"/>
                        <a:t> 비교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5119955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 </a:t>
                      </a:r>
                      <a:r>
                        <a:rPr lang="en-US" dirty="0" err="1"/>
                        <a:t>Ignore_threshold+IoU_threshold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059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Anchors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Without Mosaic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047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76.33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71.33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6070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849970D3-FE2E-8A77-330A-F7A414E875EE}"/>
              </a:ext>
            </a:extLst>
          </p:cNvPr>
          <p:cNvSpPr/>
          <p:nvPr/>
        </p:nvSpPr>
        <p:spPr>
          <a:xfrm>
            <a:off x="6005384" y="2448232"/>
            <a:ext cx="1590034" cy="98076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43B06-8C57-ED16-795C-28446780B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4475-2928-402D-BEEF-27FB8329EA5F}" type="slidenum">
              <a:rPr lang="ko-KR" altLang="en-US" sz="16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19</a:t>
            </a:fld>
            <a:endParaRPr lang="ko-KR" altLang="en-US" sz="16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358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85297" y="198346"/>
            <a:ext cx="32944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1훈정글북 R" panose="02020603020101020101" pitchFamily="18" charset="-127"/>
                <a:ea typeface="1훈정글북 R" panose="02020603020101020101" pitchFamily="18" charset="-127"/>
              </a:rPr>
              <a:t>Contents</a:t>
            </a:r>
            <a:endParaRPr lang="ko-KR" altLang="en-US" sz="6000" dirty="0">
              <a:latin typeface="1훈정글북 R" panose="02020603020101020101" pitchFamily="18" charset="-127"/>
              <a:ea typeface="1훈정글북 R" panose="02020603020101020101" pitchFamily="18" charset="-127"/>
            </a:endParaRPr>
          </a:p>
        </p:txBody>
      </p:sp>
      <p:pic>
        <p:nvPicPr>
          <p:cNvPr id="3" name="Picture 2" descr="http://image.aladin.co.kr/img/img_content/K662532142_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7" t="54341" r="24163" b="40883"/>
          <a:stretch/>
        </p:blipFill>
        <p:spPr bwMode="auto">
          <a:xfrm flipH="1">
            <a:off x="484714" y="277257"/>
            <a:ext cx="1728599" cy="148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2940918" y="1371647"/>
            <a:ext cx="6787401" cy="786416"/>
          </a:xfrm>
          <a:prstGeom prst="roundRect">
            <a:avLst>
              <a:gd name="adj" fmla="val 29586"/>
            </a:avLst>
          </a:prstGeom>
          <a:solidFill>
            <a:schemeClr val="bg1"/>
          </a:solidFill>
          <a:ln w="57150">
            <a:solidFill>
              <a:srgbClr val="0166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2940918" y="2357620"/>
            <a:ext cx="6787402" cy="786416"/>
          </a:xfrm>
          <a:prstGeom prst="roundRect">
            <a:avLst>
              <a:gd name="adj" fmla="val 29586"/>
            </a:avLst>
          </a:prstGeom>
          <a:solidFill>
            <a:schemeClr val="bg1"/>
          </a:solidFill>
          <a:ln w="57150">
            <a:solidFill>
              <a:srgbClr val="FE4C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940918" y="4277084"/>
            <a:ext cx="6787401" cy="786416"/>
          </a:xfrm>
          <a:prstGeom prst="roundRect">
            <a:avLst>
              <a:gd name="adj" fmla="val 29586"/>
            </a:avLst>
          </a:prstGeom>
          <a:solidFill>
            <a:schemeClr val="bg1"/>
          </a:solidFill>
          <a:ln w="57150">
            <a:solidFill>
              <a:srgbClr val="FFD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Picture 10" descr="ê´ë ¨ ì´ë¯¸ì§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6" t="45314" r="18540" b="7137"/>
          <a:stretch/>
        </p:blipFill>
        <p:spPr bwMode="auto">
          <a:xfrm>
            <a:off x="2400241" y="4206805"/>
            <a:ext cx="1003953" cy="76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5132" y="2141249"/>
            <a:ext cx="1274174" cy="104860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3313" y="1213618"/>
            <a:ext cx="1377815" cy="107908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25886" y="1553301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+mn-ea"/>
              </a:rPr>
              <a:t>프로젝트 개요</a:t>
            </a:r>
          </a:p>
        </p:txBody>
      </p:sp>
      <p:sp>
        <p:nvSpPr>
          <p:cNvPr id="16" name="모서리가 둥근 직사각형 5">
            <a:extLst>
              <a:ext uri="{FF2B5EF4-FFF2-40B4-BE49-F238E27FC236}">
                <a16:creationId xmlns:a16="http://schemas.microsoft.com/office/drawing/2014/main" id="{3607E380-E229-DAC1-4CC6-E19718FC13E7}"/>
              </a:ext>
            </a:extLst>
          </p:cNvPr>
          <p:cNvSpPr/>
          <p:nvPr/>
        </p:nvSpPr>
        <p:spPr>
          <a:xfrm>
            <a:off x="2940918" y="3307976"/>
            <a:ext cx="6787401" cy="786416"/>
          </a:xfrm>
          <a:prstGeom prst="roundRect">
            <a:avLst>
              <a:gd name="adj" fmla="val 29586"/>
            </a:avLst>
          </a:prstGeom>
          <a:solidFill>
            <a:schemeClr val="bg1"/>
          </a:solidFill>
          <a:ln w="57150">
            <a:solidFill>
              <a:srgbClr val="B3D3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BF23A9E2-66BE-4145-62BD-71CE9724DA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367919" y="3097971"/>
            <a:ext cx="1068598" cy="104193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F600E82-3A15-E0C3-D4E8-966A9D6D0A11}"/>
              </a:ext>
            </a:extLst>
          </p:cNvPr>
          <p:cNvSpPr txBox="1"/>
          <p:nvPr/>
        </p:nvSpPr>
        <p:spPr>
          <a:xfrm flipH="1">
            <a:off x="4636701" y="2536702"/>
            <a:ext cx="3179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프로젝트 팀 구성 및 역할</a:t>
            </a:r>
            <a:endParaRPr lang="en-KR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026CA9-9457-BF47-C6CA-96D10AC2ABF0}"/>
              </a:ext>
            </a:extLst>
          </p:cNvPr>
          <p:cNvSpPr txBox="1"/>
          <p:nvPr/>
        </p:nvSpPr>
        <p:spPr>
          <a:xfrm>
            <a:off x="4625886" y="4455817"/>
            <a:ext cx="2416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+mn-ea"/>
              </a:rPr>
              <a:t>프로젝트 수행 결과</a:t>
            </a:r>
          </a:p>
        </p:txBody>
      </p:sp>
      <p:sp>
        <p:nvSpPr>
          <p:cNvPr id="29" name="모서리가 둥근 직사각형 5">
            <a:extLst>
              <a:ext uri="{FF2B5EF4-FFF2-40B4-BE49-F238E27FC236}">
                <a16:creationId xmlns:a16="http://schemas.microsoft.com/office/drawing/2014/main" id="{98D39323-CAA1-DC02-C603-4C2C2F59A235}"/>
              </a:ext>
            </a:extLst>
          </p:cNvPr>
          <p:cNvSpPr/>
          <p:nvPr/>
        </p:nvSpPr>
        <p:spPr>
          <a:xfrm>
            <a:off x="2940918" y="5242233"/>
            <a:ext cx="6787401" cy="786416"/>
          </a:xfrm>
          <a:prstGeom prst="roundRect">
            <a:avLst>
              <a:gd name="adj" fmla="val 29586"/>
            </a:avLst>
          </a:prstGeom>
          <a:solidFill>
            <a:schemeClr val="bg1"/>
          </a:solidFill>
          <a:ln w="57150">
            <a:solidFill>
              <a:srgbClr val="F57E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Picture 27" descr="Shape, circle&#10;&#10;Description automatically generated">
            <a:extLst>
              <a:ext uri="{FF2B5EF4-FFF2-40B4-BE49-F238E27FC236}">
                <a16:creationId xmlns:a16="http://schemas.microsoft.com/office/drawing/2014/main" id="{BA3EE8F2-95B8-F661-8360-15C79A64A3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919" y="5169820"/>
            <a:ext cx="1068598" cy="76896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E15F226-B61A-D743-1C95-3B78A6CA91D5}"/>
              </a:ext>
            </a:extLst>
          </p:cNvPr>
          <p:cNvSpPr txBox="1"/>
          <p:nvPr/>
        </p:nvSpPr>
        <p:spPr>
          <a:xfrm>
            <a:off x="4810484" y="5451014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+mn-ea"/>
              </a:rPr>
              <a:t>자체 평가 의견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EA30CE1-5365-9D6B-6021-00F3610F805D}"/>
              </a:ext>
            </a:extLst>
          </p:cNvPr>
          <p:cNvSpPr txBox="1"/>
          <p:nvPr/>
        </p:nvSpPr>
        <p:spPr>
          <a:xfrm>
            <a:off x="4625886" y="3516986"/>
            <a:ext cx="3365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+mn-ea"/>
              </a:rPr>
              <a:t>프로젝트 수행 절차 및 방법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C513B3E7-5F41-E162-620E-DE92FC391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4475-2928-402D-BEEF-27FB8329EA5F}" type="slidenum">
              <a:rPr lang="ko-KR" altLang="en-US" sz="16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fld>
            <a:endParaRPr lang="ko-KR" altLang="en-US" sz="16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981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b="54359"/>
          <a:stretch/>
        </p:blipFill>
        <p:spPr>
          <a:xfrm>
            <a:off x="-178916" y="103583"/>
            <a:ext cx="4743450" cy="543414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63249" y="651130"/>
            <a:ext cx="4882783" cy="574318"/>
          </a:xfrm>
          <a:prstGeom prst="roundRect">
            <a:avLst>
              <a:gd name="adj" fmla="val 50000"/>
            </a:avLst>
          </a:prstGeom>
          <a:solidFill>
            <a:srgbClr val="B3D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84133" y="676679"/>
            <a:ext cx="4641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프로젝트 수행 절차 및 방법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058DE91-9D69-A3B6-73D6-F4BB813B34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751690"/>
              </p:ext>
            </p:extLst>
          </p:nvPr>
        </p:nvGraphicFramePr>
        <p:xfrm>
          <a:off x="2126226" y="1274528"/>
          <a:ext cx="7939548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7101">
                  <a:extLst>
                    <a:ext uri="{9D8B030D-6E8A-4147-A177-3AD203B41FA5}">
                      <a16:colId xmlns:a16="http://schemas.microsoft.com/office/drawing/2014/main" val="484492243"/>
                    </a:ext>
                  </a:extLst>
                </a:gridCol>
                <a:gridCol w="1086716">
                  <a:extLst>
                    <a:ext uri="{9D8B030D-6E8A-4147-A177-3AD203B41FA5}">
                      <a16:colId xmlns:a16="http://schemas.microsoft.com/office/drawing/2014/main" val="899331226"/>
                    </a:ext>
                  </a:extLst>
                </a:gridCol>
                <a:gridCol w="1374992">
                  <a:extLst>
                    <a:ext uri="{9D8B030D-6E8A-4147-A177-3AD203B41FA5}">
                      <a16:colId xmlns:a16="http://schemas.microsoft.com/office/drawing/2014/main" val="3245389615"/>
                    </a:ext>
                  </a:extLst>
                </a:gridCol>
                <a:gridCol w="1396061">
                  <a:extLst>
                    <a:ext uri="{9D8B030D-6E8A-4147-A177-3AD203B41FA5}">
                      <a16:colId xmlns:a16="http://schemas.microsoft.com/office/drawing/2014/main" val="674549049"/>
                    </a:ext>
                  </a:extLst>
                </a:gridCol>
                <a:gridCol w="1283735">
                  <a:extLst>
                    <a:ext uri="{9D8B030D-6E8A-4147-A177-3AD203B41FA5}">
                      <a16:colId xmlns:a16="http://schemas.microsoft.com/office/drawing/2014/main" val="2359181868"/>
                    </a:ext>
                  </a:extLst>
                </a:gridCol>
                <a:gridCol w="1010943">
                  <a:extLst>
                    <a:ext uri="{9D8B030D-6E8A-4147-A177-3AD203B41FA5}">
                      <a16:colId xmlns:a16="http://schemas.microsoft.com/office/drawing/2014/main" val="1165758038"/>
                    </a:ext>
                  </a:extLst>
                </a:gridCol>
              </a:tblGrid>
              <a:tr h="301504"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Only </a:t>
                      </a:r>
                      <a:r>
                        <a:rPr lang="ko-KR" altLang="en-US" dirty="0"/>
                        <a:t>상어</a:t>
                      </a:r>
                      <a:r>
                        <a:rPr lang="en-US" altLang="ko-KR" dirty="0"/>
                        <a:t>(classes4)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Dataset “</a:t>
                      </a:r>
                      <a:r>
                        <a:rPr lang="en-US" altLang="ko-KR" dirty="0" err="1"/>
                        <a:t>Ignore_threshold</a:t>
                      </a:r>
                      <a:r>
                        <a:rPr lang="en-US" altLang="ko-KR" dirty="0"/>
                        <a:t>” handling (YOLOv4)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D35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283903"/>
                  </a:ext>
                </a:extLst>
              </a:tr>
              <a:tr h="52763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KR" dirty="0"/>
                        <a:t>Ignore_thresh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KR" dirty="0"/>
                        <a:t>Batch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Sub</a:t>
                      </a:r>
                    </a:p>
                    <a:p>
                      <a:pPr algn="ctr"/>
                      <a:r>
                        <a:rPr lang="en-KR" dirty="0"/>
                        <a:t>division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Max </a:t>
                      </a:r>
                    </a:p>
                    <a:p>
                      <a:pPr algn="ctr"/>
                      <a:r>
                        <a:rPr lang="en-KR" dirty="0"/>
                        <a:t>batches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IoU</a:t>
                      </a:r>
                    </a:p>
                    <a:p>
                      <a:pPr algn="ctr"/>
                      <a:r>
                        <a:rPr lang="en-KR" dirty="0"/>
                        <a:t>thresh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KR" dirty="0"/>
                        <a:t>mAP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030940"/>
                  </a:ext>
                </a:extLst>
              </a:tr>
              <a:tr h="301504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Default(0.7)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3500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0.213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77.90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752018"/>
                  </a:ext>
                </a:extLst>
              </a:tr>
              <a:tr h="301504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80.80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913794"/>
                  </a:ext>
                </a:extLst>
              </a:tr>
              <a:tr h="301504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76.64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954216"/>
                  </a:ext>
                </a:extLst>
              </a:tr>
              <a:tr h="301504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59.43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75288"/>
                  </a:ext>
                </a:extLst>
              </a:tr>
              <a:tr h="301504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78.77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22568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986EF29-7EA8-7573-511D-D48AC6FB5F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842670"/>
              </p:ext>
            </p:extLst>
          </p:nvPr>
        </p:nvGraphicFramePr>
        <p:xfrm>
          <a:off x="2126226" y="4198170"/>
          <a:ext cx="7939548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7101">
                  <a:extLst>
                    <a:ext uri="{9D8B030D-6E8A-4147-A177-3AD203B41FA5}">
                      <a16:colId xmlns:a16="http://schemas.microsoft.com/office/drawing/2014/main" val="972032288"/>
                    </a:ext>
                  </a:extLst>
                </a:gridCol>
                <a:gridCol w="1086716">
                  <a:extLst>
                    <a:ext uri="{9D8B030D-6E8A-4147-A177-3AD203B41FA5}">
                      <a16:colId xmlns:a16="http://schemas.microsoft.com/office/drawing/2014/main" val="1697859577"/>
                    </a:ext>
                  </a:extLst>
                </a:gridCol>
                <a:gridCol w="1374992">
                  <a:extLst>
                    <a:ext uri="{9D8B030D-6E8A-4147-A177-3AD203B41FA5}">
                      <a16:colId xmlns:a16="http://schemas.microsoft.com/office/drawing/2014/main" val="1374756679"/>
                    </a:ext>
                  </a:extLst>
                </a:gridCol>
                <a:gridCol w="1396061">
                  <a:extLst>
                    <a:ext uri="{9D8B030D-6E8A-4147-A177-3AD203B41FA5}">
                      <a16:colId xmlns:a16="http://schemas.microsoft.com/office/drawing/2014/main" val="4265541375"/>
                    </a:ext>
                  </a:extLst>
                </a:gridCol>
                <a:gridCol w="1283735">
                  <a:extLst>
                    <a:ext uri="{9D8B030D-6E8A-4147-A177-3AD203B41FA5}">
                      <a16:colId xmlns:a16="http://schemas.microsoft.com/office/drawing/2014/main" val="764467878"/>
                    </a:ext>
                  </a:extLst>
                </a:gridCol>
                <a:gridCol w="1010943">
                  <a:extLst>
                    <a:ext uri="{9D8B030D-6E8A-4147-A177-3AD203B41FA5}">
                      <a16:colId xmlns:a16="http://schemas.microsoft.com/office/drawing/2014/main" val="3226290634"/>
                    </a:ext>
                  </a:extLst>
                </a:gridCol>
              </a:tblGrid>
              <a:tr h="357900"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Only </a:t>
                      </a:r>
                      <a:r>
                        <a:rPr lang="ko-KR" altLang="en-US" dirty="0"/>
                        <a:t>상어</a:t>
                      </a:r>
                      <a:r>
                        <a:rPr lang="en-US" altLang="ko-KR" dirty="0"/>
                        <a:t>(classes4)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Dataset “</a:t>
                      </a:r>
                      <a:r>
                        <a:rPr lang="en-US" altLang="ko-KR" dirty="0" err="1"/>
                        <a:t>IoU_threshold</a:t>
                      </a:r>
                      <a:r>
                        <a:rPr lang="en-US" altLang="ko-KR" dirty="0"/>
                        <a:t>” handling (YOLOv4)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D35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526229"/>
                  </a:ext>
                </a:extLst>
              </a:tr>
              <a:tr h="6263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KR" dirty="0"/>
                        <a:t>IoU_thresh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KR" dirty="0"/>
                        <a:t>Batch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Sub</a:t>
                      </a:r>
                    </a:p>
                    <a:p>
                      <a:pPr algn="ctr"/>
                      <a:r>
                        <a:rPr lang="en-KR" dirty="0"/>
                        <a:t>division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Max </a:t>
                      </a:r>
                    </a:p>
                    <a:p>
                      <a:pPr algn="ctr"/>
                      <a:r>
                        <a:rPr lang="en-KR" dirty="0"/>
                        <a:t>batches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I</a:t>
                      </a:r>
                      <a:r>
                        <a:rPr lang="en-US" dirty="0" err="1"/>
                        <a:t>gnore</a:t>
                      </a:r>
                      <a:r>
                        <a:rPr lang="en-US" dirty="0"/>
                        <a:t>_</a:t>
                      </a:r>
                      <a:endParaRPr lang="en-KR" dirty="0"/>
                    </a:p>
                    <a:p>
                      <a:pPr algn="ctr"/>
                      <a:r>
                        <a:rPr lang="en-KR" dirty="0"/>
                        <a:t>thresh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KR" dirty="0"/>
                        <a:t>mAP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722810"/>
                  </a:ext>
                </a:extLst>
              </a:tr>
              <a:tr h="35790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Default(0.213)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3500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77.90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789638"/>
                  </a:ext>
                </a:extLst>
              </a:tr>
              <a:tr h="35790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“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80.11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659886"/>
                  </a:ext>
                </a:extLst>
              </a:tr>
              <a:tr h="35790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“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24.36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823541"/>
                  </a:ext>
                </a:extLst>
              </a:tr>
              <a:tr h="35790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“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67.04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967142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E0DD8B6-8A65-2DC3-FED0-D0EE3CD42F7D}"/>
              </a:ext>
            </a:extLst>
          </p:cNvPr>
          <p:cNvSpPr/>
          <p:nvPr/>
        </p:nvSpPr>
        <p:spPr>
          <a:xfrm>
            <a:off x="2126226" y="2673313"/>
            <a:ext cx="7939548" cy="37151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1EA657-E781-24AC-BE75-55D4EACCC8FF}"/>
              </a:ext>
            </a:extLst>
          </p:cNvPr>
          <p:cNvSpPr/>
          <p:nvPr/>
        </p:nvSpPr>
        <p:spPr>
          <a:xfrm>
            <a:off x="2126226" y="5563511"/>
            <a:ext cx="7939548" cy="37151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73EB53-7931-33A1-0BA7-5E324A00B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4475-2928-402D-BEEF-27FB8329EA5F}" type="slidenum">
              <a:rPr lang="ko-KR" altLang="en-US" sz="16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20</a:t>
            </a:fld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913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9346AF4-D494-1E0A-F821-CAC48168F863}"/>
              </a:ext>
            </a:extLst>
          </p:cNvPr>
          <p:cNvSpPr/>
          <p:nvPr/>
        </p:nvSpPr>
        <p:spPr>
          <a:xfrm>
            <a:off x="1010839" y="1250997"/>
            <a:ext cx="10170320" cy="5349828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54359"/>
          <a:stretch/>
        </p:blipFill>
        <p:spPr>
          <a:xfrm>
            <a:off x="-178916" y="103583"/>
            <a:ext cx="4743450" cy="543414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63250" y="651130"/>
            <a:ext cx="4597400" cy="574318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7548" y="676679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프로젝트 수행 결과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DEA8FC-9F45-DE77-8807-139EB43878C0}"/>
              </a:ext>
            </a:extLst>
          </p:cNvPr>
          <p:cNvSpPr/>
          <p:nvPr/>
        </p:nvSpPr>
        <p:spPr>
          <a:xfrm>
            <a:off x="1594567" y="1489489"/>
            <a:ext cx="870071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+mn-ea"/>
              </a:rPr>
              <a:t>Dataset : 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증강 이미지 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4700(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원본 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638)</a:t>
            </a:r>
            <a:endParaRPr lang="ko-KR" altLang="en-US" dirty="0">
              <a:latin typeface="+mn-ea"/>
            </a:endParaRPr>
          </a:p>
          <a:p>
            <a:r>
              <a:rPr lang="en-GB" b="1" dirty="0">
                <a:solidFill>
                  <a:srgbClr val="000000"/>
                </a:solidFill>
                <a:latin typeface="+mn-ea"/>
              </a:rPr>
              <a:t>Class :</a:t>
            </a:r>
            <a:r>
              <a:rPr lang="en-GB" dirty="0">
                <a:solidFill>
                  <a:srgbClr val="000000"/>
                </a:solidFill>
                <a:latin typeface="+mn-ea"/>
              </a:rPr>
              <a:t> 7 (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물고기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상어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불가사리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해파리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펭귄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가오리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바다오리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)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         </a:t>
            </a:r>
            <a:r>
              <a:rPr lang="en-GB" altLang="ko-KR" dirty="0">
                <a:solidFill>
                  <a:srgbClr val="000000"/>
                </a:solidFill>
                <a:latin typeface="+mn-ea"/>
              </a:rPr>
              <a:t>D</a:t>
            </a:r>
            <a:r>
              <a:rPr lang="en-GB" dirty="0">
                <a:solidFill>
                  <a:srgbClr val="000000"/>
                </a:solidFill>
                <a:latin typeface="+mn-ea"/>
              </a:rPr>
              <a:t>ataset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이 충분하지 않았고 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Dataset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GB" altLang="ko-KR" dirty="0">
                <a:solidFill>
                  <a:srgbClr val="000000"/>
                </a:solidFill>
                <a:latin typeface="+mn-ea"/>
              </a:rPr>
              <a:t>B</a:t>
            </a:r>
            <a:r>
              <a:rPr lang="en-GB" dirty="0">
                <a:solidFill>
                  <a:srgbClr val="000000"/>
                </a:solidFill>
                <a:latin typeface="+mn-ea"/>
              </a:rPr>
              <a:t>alance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가 맞지 않았지만</a:t>
            </a:r>
            <a:br>
              <a:rPr lang="ko-KR" altLang="en-US" dirty="0">
                <a:solidFill>
                  <a:srgbClr val="000000"/>
                </a:solidFill>
                <a:latin typeface="+mn-ea"/>
              </a:rPr>
            </a:br>
            <a:r>
              <a:rPr lang="ko-KR" altLang="en-US" dirty="0">
                <a:solidFill>
                  <a:srgbClr val="000000"/>
                </a:solidFill>
                <a:latin typeface="+mn-ea"/>
              </a:rPr>
              <a:t>         </a:t>
            </a:r>
            <a:r>
              <a:rPr lang="en-GB" dirty="0" err="1">
                <a:solidFill>
                  <a:srgbClr val="000000"/>
                </a:solidFill>
                <a:latin typeface="+mn-ea"/>
              </a:rPr>
              <a:t>mAP</a:t>
            </a:r>
            <a:r>
              <a:rPr lang="en-GB" dirty="0">
                <a:solidFill>
                  <a:srgbClr val="000000"/>
                </a:solidFill>
                <a:latin typeface="+mn-ea"/>
              </a:rPr>
              <a:t> 7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7</a:t>
            </a:r>
            <a:r>
              <a:rPr lang="en-GB" dirty="0">
                <a:solidFill>
                  <a:srgbClr val="000000"/>
                </a:solidFill>
                <a:latin typeface="+mn-ea"/>
              </a:rPr>
              <a:t>% 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정도로 나쁘지 않게 나왔다고 판단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dirty="0">
              <a:latin typeface="+mn-ea"/>
            </a:endParaRPr>
          </a:p>
          <a:p>
            <a:br>
              <a:rPr lang="ko-KR" altLang="en-US" dirty="0">
                <a:latin typeface="+mn-ea"/>
              </a:rPr>
            </a:br>
            <a:r>
              <a:rPr lang="en-GB" b="1" dirty="0">
                <a:solidFill>
                  <a:srgbClr val="000000"/>
                </a:solidFill>
                <a:latin typeface="+mn-ea"/>
              </a:rPr>
              <a:t>Class Balance</a:t>
            </a:r>
            <a:r>
              <a:rPr lang="ko-KR" altLang="en-US" b="1" dirty="0">
                <a:solidFill>
                  <a:srgbClr val="000000"/>
                </a:solidFill>
                <a:latin typeface="+mn-ea"/>
              </a:rPr>
              <a:t>와 </a:t>
            </a:r>
            <a:r>
              <a:rPr lang="en-GB" altLang="ko-KR" b="1" dirty="0">
                <a:solidFill>
                  <a:srgbClr val="000000"/>
                </a:solidFill>
                <a:latin typeface="+mn-ea"/>
              </a:rPr>
              <a:t>D</a:t>
            </a:r>
            <a:r>
              <a:rPr lang="en-GB" b="1" dirty="0">
                <a:solidFill>
                  <a:srgbClr val="000000"/>
                </a:solidFill>
                <a:latin typeface="+mn-ea"/>
              </a:rPr>
              <a:t>ata </a:t>
            </a:r>
            <a:r>
              <a:rPr lang="ko-KR" altLang="en-US" b="1" dirty="0">
                <a:solidFill>
                  <a:srgbClr val="000000"/>
                </a:solidFill>
                <a:latin typeface="+mn-ea"/>
              </a:rPr>
              <a:t>양</a:t>
            </a:r>
            <a:r>
              <a:rPr lang="en-US" altLang="ko-KR" b="1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rgbClr val="000000"/>
                </a:solidFill>
                <a:latin typeface="+mn-ea"/>
              </a:rPr>
              <a:t>해상도 문제를 해결 한다면 상용화 가능한 모델 개발이 가능하다고 판단</a:t>
            </a:r>
            <a:r>
              <a:rPr lang="en-US" altLang="ko-KR" b="1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b="1" dirty="0">
              <a:latin typeface="+mn-ea"/>
            </a:endParaRPr>
          </a:p>
          <a:p>
            <a:br>
              <a:rPr lang="ko-KR" altLang="en-US" dirty="0"/>
            </a:br>
            <a:endParaRPr lang="en-KR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DC73234-AF49-839C-363F-2E9651ABE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764" y="3599968"/>
            <a:ext cx="9106471" cy="258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FCCCCD2-17A0-B88B-783C-FE17658C6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4475-2928-402D-BEEF-27FB8329EA5F}" type="slidenum">
              <a:rPr lang="ko-KR" altLang="en-US" sz="16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21</a:t>
            </a:fld>
            <a:endParaRPr lang="ko-KR" altLang="en-US" sz="16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211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9346AF4-D494-1E0A-F821-CAC48168F863}"/>
              </a:ext>
            </a:extLst>
          </p:cNvPr>
          <p:cNvSpPr/>
          <p:nvPr/>
        </p:nvSpPr>
        <p:spPr>
          <a:xfrm>
            <a:off x="1010839" y="1250997"/>
            <a:ext cx="10170320" cy="5349828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b="54359"/>
          <a:stretch/>
        </p:blipFill>
        <p:spPr>
          <a:xfrm>
            <a:off x="-178916" y="103583"/>
            <a:ext cx="4743450" cy="543414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63250" y="651130"/>
            <a:ext cx="4597400" cy="574318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7548" y="676679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프로젝트 수행 결과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327F419-6F65-3770-32A6-073C8E2AA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215" y="3565263"/>
            <a:ext cx="3379454" cy="273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D350C320-B060-0636-6120-6AE0C7626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332" y="3572729"/>
            <a:ext cx="3616325" cy="271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811D0F-4EA0-1CAB-5725-AC7A23B34440}"/>
              </a:ext>
            </a:extLst>
          </p:cNvPr>
          <p:cNvSpPr/>
          <p:nvPr/>
        </p:nvSpPr>
        <p:spPr>
          <a:xfrm>
            <a:off x="2395215" y="1630379"/>
            <a:ext cx="763844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활용가능 분야</a:t>
            </a:r>
            <a:endParaRPr lang="en-US" altLang="ko-KR" b="1" dirty="0"/>
          </a:p>
          <a:p>
            <a:endParaRPr lang="ko-KR" altLang="en-US" b="1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수중활동 보조 장비로서 활용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다이빙 컴퓨터 </a:t>
            </a:r>
            <a:r>
              <a:rPr lang="en-GB" sz="1600" dirty="0">
                <a:solidFill>
                  <a:srgbClr val="000000"/>
                </a:solidFill>
                <a:latin typeface="+mn-ea"/>
              </a:rPr>
              <a:t>or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방수 </a:t>
            </a:r>
            <a:r>
              <a:rPr lang="en-GB" sz="1600" dirty="0">
                <a:solidFill>
                  <a:srgbClr val="000000"/>
                </a:solidFill>
                <a:latin typeface="+mn-ea"/>
              </a:rPr>
              <a:t>Mobile Phone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활용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)</a:t>
            </a:r>
          </a:p>
          <a:p>
            <a:pPr fontAlgn="base"/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 위험 생물 인식 모델을 추가 개발하여 기존 모델과 병행 사용하면 위험한 </a:t>
            </a:r>
            <a:endParaRPr lang="en-US" altLang="ko-KR" sz="1600" dirty="0">
              <a:solidFill>
                <a:srgbClr val="000000"/>
              </a:solidFill>
              <a:latin typeface="+mn-ea"/>
            </a:endParaRPr>
          </a:p>
          <a:p>
            <a:pPr fontAlgn="base"/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 해양생물 인식기능을 추가된 수중활동 보조장비로서 활용 가능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.</a:t>
            </a:r>
          </a:p>
          <a:p>
            <a:pPr fontAlgn="base"/>
            <a:endParaRPr lang="ko-KR" altLang="en-US" sz="1600" dirty="0">
              <a:solidFill>
                <a:srgbClr val="000000"/>
              </a:solidFill>
              <a:latin typeface="+mn-ea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해양 생태 연구 자료 수집 방법으로 활용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설치형 카메라 통한 어족자원 조사 등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)</a:t>
            </a:r>
            <a:endParaRPr lang="en-US" altLang="ko-KR" sz="1600" b="0" i="0" u="none" strike="noStrike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6E2F0F-451B-4AE7-C581-B7D9A63E2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4475-2928-402D-BEEF-27FB8329EA5F}" type="slidenum">
              <a:rPr lang="ko-KR" altLang="en-US" sz="16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22</a:t>
            </a:fld>
            <a:endParaRPr lang="ko-KR" altLang="en-US" sz="16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474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9346AF4-D494-1E0A-F821-CAC48168F863}"/>
              </a:ext>
            </a:extLst>
          </p:cNvPr>
          <p:cNvSpPr/>
          <p:nvPr/>
        </p:nvSpPr>
        <p:spPr>
          <a:xfrm>
            <a:off x="1010839" y="1250997"/>
            <a:ext cx="10170320" cy="5349828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F57E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54359"/>
          <a:stretch/>
        </p:blipFill>
        <p:spPr>
          <a:xfrm>
            <a:off x="-178916" y="103583"/>
            <a:ext cx="4743450" cy="543414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63250" y="651130"/>
            <a:ext cx="4597400" cy="574318"/>
          </a:xfrm>
          <a:prstGeom prst="roundRect">
            <a:avLst>
              <a:gd name="adj" fmla="val 50000"/>
            </a:avLst>
          </a:prstGeom>
          <a:solidFill>
            <a:srgbClr val="F57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7548" y="676679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프로젝트 자체 평가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1AF8A8-4D5F-6473-CE0F-AE28FA530C30}"/>
              </a:ext>
            </a:extLst>
          </p:cNvPr>
          <p:cNvSpPr/>
          <p:nvPr/>
        </p:nvSpPr>
        <p:spPr>
          <a:xfrm>
            <a:off x="2281237" y="2386013"/>
            <a:ext cx="76295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+mn-ea"/>
              </a:rPr>
              <a:t>자체 평가</a:t>
            </a:r>
            <a:endParaRPr lang="en-US" altLang="ko-KR" b="1" dirty="0">
              <a:solidFill>
                <a:srgbClr val="000000"/>
              </a:solidFill>
              <a:latin typeface="+mn-ea"/>
            </a:endParaRPr>
          </a:p>
          <a:p>
            <a:endParaRPr lang="ko-KR" altLang="en-US" dirty="0">
              <a:latin typeface="+mn-ea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+mn-ea"/>
              </a:rPr>
              <a:t>Dataset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+mn-ea"/>
              </a:rPr>
              <a:t>전처리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 과정을 줄이고 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h</a:t>
            </a:r>
            <a:r>
              <a:rPr lang="en-GB" dirty="0" err="1">
                <a:solidFill>
                  <a:srgbClr val="000000"/>
                </a:solidFill>
                <a:latin typeface="+mn-ea"/>
              </a:rPr>
              <a:t>andling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을 다양하게 해보려 했으나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,</a:t>
            </a:r>
          </a:p>
          <a:p>
            <a:pPr fontAlgn="base"/>
            <a:r>
              <a:rPr 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GB" dirty="0">
                <a:solidFill>
                  <a:srgbClr val="000000"/>
                </a:solidFill>
                <a:latin typeface="+mn-ea"/>
              </a:rPr>
              <a:t>Dataset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의 한계로 큰 성능 개선이 되지 않음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+mn-ea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+mn-ea"/>
              </a:rPr>
              <a:t>프로젝트 </a:t>
            </a:r>
            <a:r>
              <a:rPr lang="en-GB" altLang="ko-KR" dirty="0">
                <a:solidFill>
                  <a:srgbClr val="000000"/>
                </a:solidFill>
                <a:latin typeface="+mn-ea"/>
              </a:rPr>
              <a:t>D</a:t>
            </a:r>
            <a:r>
              <a:rPr lang="en-GB" dirty="0">
                <a:solidFill>
                  <a:srgbClr val="000000"/>
                </a:solidFill>
                <a:latin typeface="+mn-ea"/>
              </a:rPr>
              <a:t>ata 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수집 과정에서 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Data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의 불균형 및 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Data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의 양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,</a:t>
            </a:r>
          </a:p>
          <a:p>
            <a:pPr fontAlgn="base"/>
            <a:r>
              <a:rPr lang="en-US" altLang="ko-KR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낮은 해상도로 인해 성능개선에 제한이 있었다고 판단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+mn-ea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+mn-ea"/>
              </a:rPr>
              <a:t>이를 반면교사 삼아 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Data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 수집에서 더 나은 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Data</a:t>
            </a:r>
            <a:r>
              <a:rPr lang="ko-KR" altLang="en-US" dirty="0" err="1">
                <a:solidFill>
                  <a:srgbClr val="000000"/>
                </a:solidFill>
                <a:latin typeface="+mn-ea"/>
              </a:rPr>
              <a:t>를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 취합하여</a:t>
            </a:r>
            <a:endParaRPr lang="en-US" altLang="ko-KR" dirty="0">
              <a:solidFill>
                <a:srgbClr val="000000"/>
              </a:solidFill>
              <a:latin typeface="+mn-ea"/>
            </a:endParaRPr>
          </a:p>
          <a:p>
            <a:pPr fontAlgn="base"/>
            <a:r>
              <a:rPr lang="en-US" altLang="ko-KR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성능개선 필요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. 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F2E0D1A-FB2E-4B50-2AB5-CD4747D1D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4475-2928-402D-BEEF-27FB8329EA5F}" type="slidenum">
              <a:rPr lang="ko-KR" altLang="en-US" sz="16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23</a:t>
            </a:fld>
            <a:endParaRPr lang="ko-KR" altLang="en-US" sz="16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193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ê´ë ¨ ì´ë¯¸ì§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1" t="31490" r="37809" b="3139"/>
          <a:stretch/>
        </p:blipFill>
        <p:spPr bwMode="auto">
          <a:xfrm>
            <a:off x="3385684" y="2788916"/>
            <a:ext cx="5188404" cy="351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213914" y="1378858"/>
            <a:ext cx="376417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8000" b="1" dirty="0">
                <a:ln w="254000">
                  <a:solidFill>
                    <a:schemeClr val="bg1"/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THANK</a:t>
            </a:r>
          </a:p>
          <a:p>
            <a:pPr algn="ctr">
              <a:lnSpc>
                <a:spcPct val="80000"/>
              </a:lnSpc>
            </a:pPr>
            <a:r>
              <a:rPr lang="en-US" altLang="ko-KR" sz="8000" b="1" dirty="0">
                <a:ln w="254000">
                  <a:solidFill>
                    <a:schemeClr val="bg1"/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YOU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97800" y="1366897"/>
            <a:ext cx="376417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80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THANK</a:t>
            </a:r>
          </a:p>
          <a:p>
            <a:pPr algn="ctr">
              <a:lnSpc>
                <a:spcPct val="80000"/>
              </a:lnSpc>
            </a:pPr>
            <a:r>
              <a:rPr lang="en-US" altLang="ko-KR" sz="80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YOU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525021-FF50-03D0-5F8D-EDD774759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4475-2928-402D-BEEF-27FB8329EA5F}" type="slidenum">
              <a:rPr lang="ko-KR" altLang="en-US" sz="16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24</a:t>
            </a:fld>
            <a:endParaRPr lang="ko-KR" altLang="en-US" sz="16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255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54359"/>
          <a:stretch/>
        </p:blipFill>
        <p:spPr>
          <a:xfrm>
            <a:off x="-178916" y="103583"/>
            <a:ext cx="4743450" cy="543414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63250" y="651130"/>
            <a:ext cx="4597400" cy="574318"/>
          </a:xfrm>
          <a:prstGeom prst="roundRect">
            <a:avLst>
              <a:gd name="adj" fmla="val 50000"/>
            </a:avLst>
          </a:prstGeom>
          <a:solidFill>
            <a:srgbClr val="298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18312" y="702228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프로젝트 개요</a:t>
            </a:r>
          </a:p>
        </p:txBody>
      </p:sp>
      <p:pic>
        <p:nvPicPr>
          <p:cNvPr id="11" name="Picture 10" descr="A close-up of coral&#10;&#10;Description automatically generated with low confidence">
            <a:extLst>
              <a:ext uri="{FF2B5EF4-FFF2-40B4-BE49-F238E27FC236}">
                <a16:creationId xmlns:a16="http://schemas.microsoft.com/office/drawing/2014/main" id="{68D4B3E7-210C-35CE-2F2A-C294669EAC1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67" y="1691578"/>
            <a:ext cx="4492094" cy="3009704"/>
          </a:xfrm>
          <a:prstGeom prst="rect">
            <a:avLst/>
          </a:prstGeom>
          <a:ln w="127000">
            <a:solidFill>
              <a:srgbClr val="0166B6"/>
            </a:solidFill>
          </a:ln>
        </p:spPr>
      </p:pic>
      <p:pic>
        <p:nvPicPr>
          <p:cNvPr id="13" name="Picture 12" descr="A picture containing fish, spiny-finned fish, ocean floor&#10;&#10;Description automatically generated">
            <a:extLst>
              <a:ext uri="{FF2B5EF4-FFF2-40B4-BE49-F238E27FC236}">
                <a16:creationId xmlns:a16="http://schemas.microsoft.com/office/drawing/2014/main" id="{CBC2D688-3ABA-0FB6-3645-C6CBDEF3AA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439" y="1691579"/>
            <a:ext cx="4542947" cy="3009703"/>
          </a:xfrm>
          <a:prstGeom prst="rect">
            <a:avLst/>
          </a:prstGeom>
          <a:ln w="127000">
            <a:solidFill>
              <a:srgbClr val="0166B6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829336-58F8-301B-A775-8CF3939C334A}"/>
              </a:ext>
            </a:extLst>
          </p:cNvPr>
          <p:cNvSpPr txBox="1"/>
          <p:nvPr/>
        </p:nvSpPr>
        <p:spPr>
          <a:xfrm>
            <a:off x="1118912" y="4626162"/>
            <a:ext cx="28860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https://</a:t>
            </a:r>
            <a:r>
              <a:rPr lang="en-GB" sz="900" dirty="0" err="1"/>
              <a:t>www.sciencephoto.com</a:t>
            </a:r>
            <a:r>
              <a:rPr lang="en-GB" sz="900" dirty="0"/>
              <a:t>/media/375964/view</a:t>
            </a:r>
            <a:endParaRPr lang="en-KR" sz="9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52DCC2-777D-A2C3-A283-7BA2157D1B2A}"/>
              </a:ext>
            </a:extLst>
          </p:cNvPr>
          <p:cNvSpPr txBox="1"/>
          <p:nvPr/>
        </p:nvSpPr>
        <p:spPr>
          <a:xfrm>
            <a:off x="6478380" y="4626162"/>
            <a:ext cx="18229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https://</a:t>
            </a:r>
            <a:r>
              <a:rPr lang="en-GB" sz="800" dirty="0" err="1"/>
              <a:t>seaunseen.com</a:t>
            </a:r>
            <a:r>
              <a:rPr lang="en-GB" sz="800" dirty="0"/>
              <a:t>/stonefish-2/</a:t>
            </a:r>
            <a:endParaRPr lang="en-KR" sz="800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4DE99A4-AADD-2054-F67B-5FF872D66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4475-2928-402D-BEEF-27FB8329EA5F}" type="slidenum">
              <a:rPr lang="ko-KR" altLang="en-US" sz="16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fld>
            <a:endParaRPr lang="ko-KR" altLang="en-US" sz="16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218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54359"/>
          <a:stretch/>
        </p:blipFill>
        <p:spPr>
          <a:xfrm>
            <a:off x="-178916" y="103583"/>
            <a:ext cx="4743450" cy="543414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63250" y="651130"/>
            <a:ext cx="4597400" cy="574318"/>
          </a:xfrm>
          <a:prstGeom prst="roundRect">
            <a:avLst>
              <a:gd name="adj" fmla="val 50000"/>
            </a:avLst>
          </a:prstGeom>
          <a:solidFill>
            <a:srgbClr val="298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18312" y="702228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프로젝트 개요</a:t>
            </a:r>
          </a:p>
        </p:txBody>
      </p:sp>
      <p:pic>
        <p:nvPicPr>
          <p:cNvPr id="11" name="Picture 10" descr="A close-up of coral&#10;&#10;Description automatically generated with low confidence">
            <a:extLst>
              <a:ext uri="{FF2B5EF4-FFF2-40B4-BE49-F238E27FC236}">
                <a16:creationId xmlns:a16="http://schemas.microsoft.com/office/drawing/2014/main" id="{68D4B3E7-210C-35CE-2F2A-C294669EAC1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67" y="1691578"/>
            <a:ext cx="4492094" cy="3009704"/>
          </a:xfrm>
          <a:prstGeom prst="rect">
            <a:avLst/>
          </a:prstGeom>
          <a:ln w="127000">
            <a:solidFill>
              <a:srgbClr val="0166B6"/>
            </a:solidFill>
          </a:ln>
        </p:spPr>
      </p:pic>
      <p:pic>
        <p:nvPicPr>
          <p:cNvPr id="13" name="Picture 12" descr="A picture containing fish, spiny-finned fish, ocean floor&#10;&#10;Description automatically generated">
            <a:extLst>
              <a:ext uri="{FF2B5EF4-FFF2-40B4-BE49-F238E27FC236}">
                <a16:creationId xmlns:a16="http://schemas.microsoft.com/office/drawing/2014/main" id="{CBC2D688-3ABA-0FB6-3645-C6CBDEF3AA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439" y="1691579"/>
            <a:ext cx="4542947" cy="3009703"/>
          </a:xfrm>
          <a:prstGeom prst="rect">
            <a:avLst/>
          </a:prstGeom>
          <a:ln w="127000">
            <a:solidFill>
              <a:srgbClr val="0166B6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829336-58F8-301B-A775-8CF3939C334A}"/>
              </a:ext>
            </a:extLst>
          </p:cNvPr>
          <p:cNvSpPr txBox="1"/>
          <p:nvPr/>
        </p:nvSpPr>
        <p:spPr>
          <a:xfrm>
            <a:off x="1118912" y="4626162"/>
            <a:ext cx="28860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https://</a:t>
            </a:r>
            <a:r>
              <a:rPr lang="en-GB" sz="900" dirty="0" err="1"/>
              <a:t>www.sciencephoto.com</a:t>
            </a:r>
            <a:r>
              <a:rPr lang="en-GB" sz="900" dirty="0"/>
              <a:t>/media/375964/view</a:t>
            </a:r>
            <a:endParaRPr lang="en-KR" sz="9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52DCC2-777D-A2C3-A283-7BA2157D1B2A}"/>
              </a:ext>
            </a:extLst>
          </p:cNvPr>
          <p:cNvSpPr txBox="1"/>
          <p:nvPr/>
        </p:nvSpPr>
        <p:spPr>
          <a:xfrm>
            <a:off x="6478380" y="4626162"/>
            <a:ext cx="18229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https://</a:t>
            </a:r>
            <a:r>
              <a:rPr lang="en-GB" sz="800" dirty="0" err="1"/>
              <a:t>seaunseen.com</a:t>
            </a:r>
            <a:r>
              <a:rPr lang="en-GB" sz="800" dirty="0"/>
              <a:t>/stonefish-2/</a:t>
            </a:r>
            <a:endParaRPr lang="en-KR" sz="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1B3466-EF6E-A104-B27F-EEE42992E7DE}"/>
              </a:ext>
            </a:extLst>
          </p:cNvPr>
          <p:cNvSpPr/>
          <p:nvPr/>
        </p:nvSpPr>
        <p:spPr>
          <a:xfrm>
            <a:off x="1514475" y="2066964"/>
            <a:ext cx="3814763" cy="22050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F37A14-18C9-68B0-8A4B-7FFDA6512B6E}"/>
              </a:ext>
            </a:extLst>
          </p:cNvPr>
          <p:cNvSpPr/>
          <p:nvPr/>
        </p:nvSpPr>
        <p:spPr>
          <a:xfrm>
            <a:off x="7243763" y="2066964"/>
            <a:ext cx="3043237" cy="241887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5C5A37-6546-CC12-9F06-AC76F1AE7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4475-2928-402D-BEEF-27FB8329EA5F}" type="slidenum">
              <a:rPr lang="ko-KR" altLang="en-US" sz="16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4</a:t>
            </a:fld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09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54359"/>
          <a:stretch/>
        </p:blipFill>
        <p:spPr>
          <a:xfrm>
            <a:off x="-178916" y="103583"/>
            <a:ext cx="4743450" cy="543414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63250" y="651130"/>
            <a:ext cx="4597400" cy="574318"/>
          </a:xfrm>
          <a:prstGeom prst="roundRect">
            <a:avLst>
              <a:gd name="adj" fmla="val 50000"/>
            </a:avLst>
          </a:prstGeom>
          <a:solidFill>
            <a:srgbClr val="298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83DE04-667F-2EA8-CDAC-0160D147A9D4}"/>
              </a:ext>
            </a:extLst>
          </p:cNvPr>
          <p:cNvSpPr txBox="1"/>
          <p:nvPr/>
        </p:nvSpPr>
        <p:spPr>
          <a:xfrm>
            <a:off x="518312" y="702228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4D6E31-73F2-C0E7-F5D1-47978DEBD646}"/>
              </a:ext>
            </a:extLst>
          </p:cNvPr>
          <p:cNvSpPr txBox="1"/>
          <p:nvPr/>
        </p:nvSpPr>
        <p:spPr>
          <a:xfrm>
            <a:off x="518312" y="1386706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해양생물 리스트</a:t>
            </a:r>
            <a:endParaRPr lang="en-KR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3CC3A97-881C-8FF7-1743-39188856C8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0" t="5173" r="7114" b="4612"/>
          <a:stretch/>
        </p:blipFill>
        <p:spPr>
          <a:xfrm>
            <a:off x="1501102" y="1882048"/>
            <a:ext cx="2521645" cy="2316335"/>
          </a:xfrm>
          <a:prstGeom prst="ellipse">
            <a:avLst/>
          </a:prstGeom>
          <a:ln w="63500">
            <a:solidFill>
              <a:srgbClr val="0166B6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C8058B5-5220-504C-7E78-8932859E2E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5" t="1306" r="618" b="4488"/>
          <a:stretch/>
        </p:blipFill>
        <p:spPr>
          <a:xfrm>
            <a:off x="4882555" y="1816538"/>
            <a:ext cx="2549109" cy="2414588"/>
          </a:xfrm>
          <a:prstGeom prst="ellipse">
            <a:avLst/>
          </a:prstGeom>
          <a:ln w="63500">
            <a:solidFill>
              <a:srgbClr val="0166B6"/>
            </a:solidFill>
          </a:ln>
        </p:spPr>
      </p:pic>
      <p:pic>
        <p:nvPicPr>
          <p:cNvPr id="21" name="Picture 20" descr="A picture containing different, toppings, variety&#10;&#10;Description automatically generated">
            <a:extLst>
              <a:ext uri="{FF2B5EF4-FFF2-40B4-BE49-F238E27FC236}">
                <a16:creationId xmlns:a16="http://schemas.microsoft.com/office/drawing/2014/main" id="{6F8C8436-98C3-2C47-4E5B-76C8EF98E14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9" r="4441" b="4785"/>
          <a:stretch/>
        </p:blipFill>
        <p:spPr>
          <a:xfrm>
            <a:off x="8291472" y="1816538"/>
            <a:ext cx="2579688" cy="2414587"/>
          </a:xfrm>
          <a:prstGeom prst="ellipse">
            <a:avLst/>
          </a:prstGeom>
          <a:ln w="63500">
            <a:solidFill>
              <a:srgbClr val="0166B6"/>
            </a:solidFill>
          </a:ln>
        </p:spPr>
      </p:pic>
      <p:pic>
        <p:nvPicPr>
          <p:cNvPr id="23" name="Picture 22" descr="A shark swimming in the water&#10;&#10;Description automatically generated with medium confidence">
            <a:extLst>
              <a:ext uri="{FF2B5EF4-FFF2-40B4-BE49-F238E27FC236}">
                <a16:creationId xmlns:a16="http://schemas.microsoft.com/office/drawing/2014/main" id="{029B7AD6-8D92-2475-E98E-A238072762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5" t="398" r="21624" b="8315"/>
          <a:stretch/>
        </p:blipFill>
        <p:spPr>
          <a:xfrm>
            <a:off x="3154462" y="4100131"/>
            <a:ext cx="2549109" cy="2414587"/>
          </a:xfrm>
          <a:prstGeom prst="ellipse">
            <a:avLst/>
          </a:prstGeom>
          <a:ln w="63500">
            <a:solidFill>
              <a:srgbClr val="0166B6"/>
            </a:solidFill>
          </a:ln>
        </p:spPr>
      </p:pic>
      <p:pic>
        <p:nvPicPr>
          <p:cNvPr id="25" name="Picture 24" descr="A fish swimming in the ocean&#10;&#10;Description automatically generated with low confidence">
            <a:extLst>
              <a:ext uri="{FF2B5EF4-FFF2-40B4-BE49-F238E27FC236}">
                <a16:creationId xmlns:a16="http://schemas.microsoft.com/office/drawing/2014/main" id="{5C2DCF7E-38FE-3BCA-B6DA-127B0C654D7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79" t="7476" r="14843" b="3386"/>
          <a:stretch/>
        </p:blipFill>
        <p:spPr>
          <a:xfrm>
            <a:off x="6782248" y="4100131"/>
            <a:ext cx="2656496" cy="2475087"/>
          </a:xfrm>
          <a:prstGeom prst="ellipse">
            <a:avLst/>
          </a:prstGeom>
          <a:ln w="63500">
            <a:solidFill>
              <a:srgbClr val="0166B6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428B772-4C12-D532-D3B9-A7A34517C3BE}"/>
              </a:ext>
            </a:extLst>
          </p:cNvPr>
          <p:cNvSpPr txBox="1"/>
          <p:nvPr/>
        </p:nvSpPr>
        <p:spPr>
          <a:xfrm>
            <a:off x="2177469" y="3604789"/>
            <a:ext cx="1168910" cy="369332"/>
          </a:xfrm>
          <a:prstGeom prst="rect">
            <a:avLst/>
          </a:prstGeom>
          <a:solidFill>
            <a:schemeClr val="bg1">
              <a:alpha val="69691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Giant eel</a:t>
            </a:r>
            <a:endParaRPr lang="en-KR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42569E-24EE-005B-BA05-7066E95DAAFA}"/>
              </a:ext>
            </a:extLst>
          </p:cNvPr>
          <p:cNvSpPr txBox="1"/>
          <p:nvPr/>
        </p:nvSpPr>
        <p:spPr>
          <a:xfrm>
            <a:off x="5509527" y="3604789"/>
            <a:ext cx="1272721" cy="369332"/>
          </a:xfrm>
          <a:prstGeom prst="rect">
            <a:avLst/>
          </a:prstGeom>
          <a:solidFill>
            <a:schemeClr val="bg1">
              <a:alpha val="69882"/>
            </a:schemeClr>
          </a:solidFill>
        </p:spPr>
        <p:txBody>
          <a:bodyPr wrap="none" rtlCol="0">
            <a:spAutoFit/>
          </a:bodyPr>
          <a:lstStyle/>
          <a:p>
            <a:r>
              <a:rPr lang="en-KR" b="1" dirty="0"/>
              <a:t>Sea snake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7F4228-2658-6A63-35F7-B283382661AB}"/>
              </a:ext>
            </a:extLst>
          </p:cNvPr>
          <p:cNvSpPr txBox="1"/>
          <p:nvPr/>
        </p:nvSpPr>
        <p:spPr>
          <a:xfrm>
            <a:off x="8944955" y="3604789"/>
            <a:ext cx="1284904" cy="369332"/>
          </a:xfrm>
          <a:prstGeom prst="rect">
            <a:avLst/>
          </a:prstGeom>
          <a:solidFill>
            <a:schemeClr val="bg1">
              <a:alpha val="70360"/>
            </a:schemeClr>
          </a:solidFill>
        </p:spPr>
        <p:txBody>
          <a:bodyPr wrap="none" rtlCol="0">
            <a:spAutoFit/>
          </a:bodyPr>
          <a:lstStyle/>
          <a:p>
            <a:r>
              <a:rPr lang="en-KR" b="1" dirty="0"/>
              <a:t>Stone fish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38C2AD-457F-C58B-2A51-E12E74E8F98B}"/>
              </a:ext>
            </a:extLst>
          </p:cNvPr>
          <p:cNvSpPr txBox="1"/>
          <p:nvPr/>
        </p:nvSpPr>
        <p:spPr>
          <a:xfrm>
            <a:off x="3844561" y="5837538"/>
            <a:ext cx="1418978" cy="369332"/>
          </a:xfrm>
          <a:prstGeom prst="rect">
            <a:avLst/>
          </a:prstGeom>
          <a:solidFill>
            <a:schemeClr val="bg1">
              <a:alpha val="69691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Tiger shark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BC0146-00D9-DF16-A841-DC26567B2397}"/>
              </a:ext>
            </a:extLst>
          </p:cNvPr>
          <p:cNvSpPr txBox="1"/>
          <p:nvPr/>
        </p:nvSpPr>
        <p:spPr>
          <a:xfrm>
            <a:off x="7508183" y="5837538"/>
            <a:ext cx="1204625" cy="369332"/>
          </a:xfrm>
          <a:prstGeom prst="rect">
            <a:avLst/>
          </a:prstGeom>
          <a:solidFill>
            <a:schemeClr val="bg1">
              <a:alpha val="69691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Fire coral</a:t>
            </a:r>
            <a:endParaRPr lang="en-KR" b="1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FE8EB33-DA1B-730E-7AB0-9F301BF1A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4475-2928-402D-BEEF-27FB8329EA5F}" type="slidenum">
              <a:rPr lang="ko-KR" altLang="en-US" sz="16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5</a:t>
            </a:fld>
            <a:endParaRPr lang="ko-KR" altLang="en-US" sz="16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13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84D4D8D-366C-D47D-F63D-03DE780FB4C4}"/>
              </a:ext>
            </a:extLst>
          </p:cNvPr>
          <p:cNvSpPr/>
          <p:nvPr/>
        </p:nvSpPr>
        <p:spPr>
          <a:xfrm>
            <a:off x="152400" y="1019067"/>
            <a:ext cx="11887200" cy="5568554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0166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54359"/>
          <a:stretch/>
        </p:blipFill>
        <p:spPr>
          <a:xfrm>
            <a:off x="-178916" y="103583"/>
            <a:ext cx="4743450" cy="543414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63250" y="651130"/>
            <a:ext cx="4597400" cy="574318"/>
          </a:xfrm>
          <a:prstGeom prst="roundRect">
            <a:avLst>
              <a:gd name="adj" fmla="val 50000"/>
            </a:avLst>
          </a:prstGeom>
          <a:solidFill>
            <a:srgbClr val="298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83DE04-667F-2EA8-CDAC-0160D147A9D4}"/>
              </a:ext>
            </a:extLst>
          </p:cNvPr>
          <p:cNvSpPr txBox="1"/>
          <p:nvPr/>
        </p:nvSpPr>
        <p:spPr>
          <a:xfrm>
            <a:off x="518312" y="702228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4D6E31-73F2-C0E7-F5D1-47978DEBD646}"/>
              </a:ext>
            </a:extLst>
          </p:cNvPr>
          <p:cNvSpPr txBox="1"/>
          <p:nvPr/>
        </p:nvSpPr>
        <p:spPr>
          <a:xfrm>
            <a:off x="677587" y="1959553"/>
            <a:ext cx="2633543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&lt;</a:t>
            </a:r>
            <a:r>
              <a:rPr lang="ko-KR" altLang="en-US" b="1" dirty="0">
                <a:latin typeface="+mn-ea"/>
              </a:rPr>
              <a:t>객체인식을 통한 해양 생물 정보 제공 시스템</a:t>
            </a:r>
            <a:r>
              <a:rPr lang="en-US" altLang="ko-KR" b="1" dirty="0">
                <a:latin typeface="+mn-ea"/>
              </a:rPr>
              <a:t>&gt;</a:t>
            </a:r>
          </a:p>
          <a:p>
            <a:endParaRPr lang="ko-KR" altLang="en-US" b="1" dirty="0">
              <a:latin typeface="+mn-ea"/>
            </a:endParaRPr>
          </a:p>
          <a:p>
            <a:br>
              <a:rPr lang="ko-KR" altLang="en-US" dirty="0"/>
            </a:br>
            <a:br>
              <a:rPr lang="ko-KR" altLang="en-US" dirty="0"/>
            </a:br>
            <a:r>
              <a:rPr lang="en-US" altLang="ko-KR" b="1" dirty="0"/>
              <a:t>- </a:t>
            </a:r>
            <a:r>
              <a:rPr lang="ko-KR" altLang="en-US" b="1" dirty="0"/>
              <a:t>주제 </a:t>
            </a:r>
            <a:r>
              <a:rPr lang="en-US" altLang="ko-KR" dirty="0"/>
              <a:t>: </a:t>
            </a:r>
            <a:r>
              <a:rPr lang="ko-KR" altLang="en-US" dirty="0"/>
              <a:t>객체 인식을 통한 해양 생물 정보 제공 시스템</a:t>
            </a:r>
          </a:p>
          <a:p>
            <a:r>
              <a:rPr lang="en-US" altLang="ko-KR" dirty="0"/>
              <a:t>         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모든 사람들이 해양 생물에 대한 지식이 풍부하지 않음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 </a:t>
            </a:r>
            <a:r>
              <a:rPr lang="ko-KR" altLang="en-US" dirty="0"/>
              <a:t>해양 생태계에 대한 다양한 정보를 제공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="1" dirty="0">
                <a:latin typeface="+mn-ea"/>
              </a:rPr>
              <a:t>-</a:t>
            </a:r>
            <a:r>
              <a:rPr lang="ko-KR" altLang="en-US" b="1" dirty="0">
                <a:latin typeface="+mn-ea"/>
              </a:rPr>
              <a:t>구현내용</a:t>
            </a:r>
            <a:r>
              <a:rPr lang="en-US" altLang="ko-KR" b="1" dirty="0">
                <a:latin typeface="+mn-ea"/>
              </a:rPr>
              <a:t>: </a:t>
            </a:r>
            <a:r>
              <a:rPr lang="ko-KR" altLang="en-US" b="1" dirty="0">
                <a:latin typeface="+mn-ea"/>
              </a:rPr>
              <a:t>해양 생물 분류</a:t>
            </a:r>
            <a:endParaRPr lang="en-US" altLang="ko-KR" b="1" dirty="0">
              <a:latin typeface="+mn-ea"/>
            </a:endParaRPr>
          </a:p>
          <a:p>
            <a:endParaRPr lang="ko-KR" altLang="en-US" dirty="0"/>
          </a:p>
          <a:p>
            <a:r>
              <a:rPr lang="ko-KR" altLang="en-US" dirty="0"/>
              <a:t>객체 인식을 통하여 대분류</a:t>
            </a:r>
            <a:r>
              <a:rPr lang="en-US" altLang="ko-KR" dirty="0"/>
              <a:t>, </a:t>
            </a:r>
            <a:r>
              <a:rPr lang="ko-KR" altLang="en-US" dirty="0"/>
              <a:t>소분류해주는 </a:t>
            </a:r>
            <a:r>
              <a:rPr lang="en-US" altLang="ko-KR" dirty="0"/>
              <a:t>2</a:t>
            </a:r>
            <a:r>
              <a:rPr lang="ko-KR" altLang="en-US" dirty="0"/>
              <a:t>가지 모델을 만들어</a:t>
            </a:r>
            <a:br>
              <a:rPr lang="en-US" altLang="ko-KR" dirty="0"/>
            </a:br>
            <a:r>
              <a:rPr lang="ko-KR" altLang="en-US" dirty="0"/>
              <a:t>분류함</a:t>
            </a:r>
            <a:r>
              <a:rPr lang="en-US" altLang="ko-KR" dirty="0"/>
              <a:t>.(</a:t>
            </a:r>
            <a:r>
              <a:rPr lang="en-GB" dirty="0"/>
              <a:t>Y</a:t>
            </a:r>
            <a:r>
              <a:rPr lang="en-US" dirty="0"/>
              <a:t>OLO</a:t>
            </a:r>
            <a:r>
              <a:rPr lang="en-GB" dirty="0"/>
              <a:t>v4</a:t>
            </a:r>
            <a:r>
              <a:rPr lang="ko-KR" altLang="en-US" dirty="0"/>
              <a:t>모델을</a:t>
            </a:r>
            <a:r>
              <a:rPr lang="en-US" altLang="ko-KR" dirty="0"/>
              <a:t> </a:t>
            </a:r>
            <a:r>
              <a:rPr lang="ko-KR" altLang="en-US" dirty="0"/>
              <a:t>기반으로 구현</a:t>
            </a:r>
            <a:r>
              <a:rPr lang="en-US" altLang="ko-KR" dirty="0"/>
              <a:t>) </a:t>
            </a:r>
            <a:endParaRPr lang="ko-KR" altLang="en-US" dirty="0"/>
          </a:p>
          <a:p>
            <a:br>
              <a:rPr lang="ko-KR" altLang="en-US" b="1" dirty="0"/>
            </a:br>
            <a:endParaRPr lang="en-KR" b="1" dirty="0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F950AE56-1299-68A1-3F68-4C88422750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976" y="1264970"/>
            <a:ext cx="3807562" cy="507674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B73401F-E9D4-F788-0C9A-F3A488BEF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4475-2928-402D-BEEF-27FB8329EA5F}" type="slidenum">
              <a:rPr lang="ko-KR" altLang="en-US" sz="16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6</a:t>
            </a:fld>
            <a:endParaRPr lang="ko-KR" altLang="en-US" sz="16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403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54359"/>
          <a:stretch/>
        </p:blipFill>
        <p:spPr>
          <a:xfrm>
            <a:off x="-178916" y="103583"/>
            <a:ext cx="4743450" cy="543414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63250" y="651130"/>
            <a:ext cx="4597400" cy="574318"/>
          </a:xfrm>
          <a:prstGeom prst="roundRect">
            <a:avLst>
              <a:gd name="adj" fmla="val 50000"/>
            </a:avLst>
          </a:prstGeom>
          <a:solidFill>
            <a:srgbClr val="FE4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A718398-1044-306D-EA89-1AE9BD6F9595}"/>
              </a:ext>
            </a:extLst>
          </p:cNvPr>
          <p:cNvGrpSpPr/>
          <p:nvPr/>
        </p:nvGrpSpPr>
        <p:grpSpPr>
          <a:xfrm>
            <a:off x="8702863" y="1321031"/>
            <a:ext cx="1915651" cy="1915651"/>
            <a:chOff x="9325373" y="2061988"/>
            <a:chExt cx="1915651" cy="1915651"/>
          </a:xfrm>
        </p:grpSpPr>
        <p:sp>
          <p:nvSpPr>
            <p:cNvPr id="8" name="타원 7"/>
            <p:cNvSpPr/>
            <p:nvPr/>
          </p:nvSpPr>
          <p:spPr>
            <a:xfrm>
              <a:off x="9325373" y="2061988"/>
              <a:ext cx="1915651" cy="1915651"/>
            </a:xfrm>
            <a:prstGeom prst="ellipse">
              <a:avLst/>
            </a:prstGeom>
            <a:solidFill>
              <a:srgbClr val="8AD8FC"/>
            </a:solidFill>
            <a:ln w="76200">
              <a:solidFill>
                <a:srgbClr val="FFD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Picture 10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36" t="45314" r="18540" b="7137"/>
            <a:stretch/>
          </p:blipFill>
          <p:spPr bwMode="auto">
            <a:xfrm>
              <a:off x="9582900" y="2446551"/>
              <a:ext cx="1381351" cy="1055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타원 6"/>
          <p:cNvSpPr/>
          <p:nvPr/>
        </p:nvSpPr>
        <p:spPr>
          <a:xfrm>
            <a:off x="1632627" y="3938561"/>
            <a:ext cx="1915651" cy="1915651"/>
          </a:xfrm>
          <a:prstGeom prst="ellipse">
            <a:avLst/>
          </a:prstGeom>
          <a:solidFill>
            <a:srgbClr val="8AD8FC"/>
          </a:solidFill>
          <a:ln w="76200">
            <a:solidFill>
              <a:srgbClr val="FE4C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1648" y="4116729"/>
            <a:ext cx="1753152" cy="144278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E4C55CA-3E7F-9F48-01C6-D7D31D2C2B49}"/>
              </a:ext>
            </a:extLst>
          </p:cNvPr>
          <p:cNvGrpSpPr/>
          <p:nvPr/>
        </p:nvGrpSpPr>
        <p:grpSpPr>
          <a:xfrm>
            <a:off x="1573486" y="1397107"/>
            <a:ext cx="1976928" cy="1915651"/>
            <a:chOff x="854630" y="2061988"/>
            <a:chExt cx="1976928" cy="1915651"/>
          </a:xfrm>
        </p:grpSpPr>
        <p:sp>
          <p:nvSpPr>
            <p:cNvPr id="6" name="타원 5"/>
            <p:cNvSpPr/>
            <p:nvPr/>
          </p:nvSpPr>
          <p:spPr>
            <a:xfrm>
              <a:off x="915907" y="2061988"/>
              <a:ext cx="1915651" cy="1915651"/>
            </a:xfrm>
            <a:prstGeom prst="ellipse">
              <a:avLst/>
            </a:prstGeom>
            <a:solidFill>
              <a:srgbClr val="8AD8FC"/>
            </a:solidFill>
            <a:ln w="76200">
              <a:solidFill>
                <a:srgbClr val="0166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4630" y="2201375"/>
              <a:ext cx="1895752" cy="1484727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078719" y="2958236"/>
            <a:ext cx="3257623" cy="646331"/>
          </a:xfrm>
          <a:prstGeom prst="rect">
            <a:avLst/>
          </a:prstGeom>
          <a:solidFill>
            <a:srgbClr val="0166B6"/>
          </a:solidFill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dirty="0" err="1">
                <a:solidFill>
                  <a:schemeClr val="bg1"/>
                </a:solidFill>
              </a:rPr>
              <a:t>유한솔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dirty="0">
                <a:solidFill>
                  <a:schemeClr val="bg1"/>
                </a:solidFill>
              </a:rPr>
              <a:t>보조 모델 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en-GB" dirty="0">
                <a:solidFill>
                  <a:schemeClr val="bg1"/>
                </a:solidFill>
              </a:rPr>
              <a:t>v4 </a:t>
            </a:r>
            <a:r>
              <a:rPr lang="ko-KR" altLang="en-US" dirty="0">
                <a:solidFill>
                  <a:schemeClr val="bg1"/>
                </a:solidFill>
              </a:rPr>
              <a:t>상어</a:t>
            </a:r>
            <a:r>
              <a:rPr lang="en-US" altLang="ko-KR" dirty="0">
                <a:solidFill>
                  <a:schemeClr val="bg1"/>
                </a:solidFill>
              </a:rPr>
              <a:t>),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PPT </a:t>
            </a:r>
            <a:r>
              <a:rPr lang="ko-KR" altLang="en-US" dirty="0">
                <a:solidFill>
                  <a:schemeClr val="bg1"/>
                </a:solidFill>
              </a:rPr>
              <a:t>정리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031861" y="2961350"/>
            <a:ext cx="3400290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dirty="0" err="1">
                <a:solidFill>
                  <a:schemeClr val="bg1"/>
                </a:solidFill>
              </a:rPr>
              <a:t>이재엽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dirty="0">
                <a:solidFill>
                  <a:schemeClr val="bg1"/>
                </a:solidFill>
              </a:rPr>
              <a:t>보조 모델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데이터 보충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en-GB" dirty="0">
                <a:solidFill>
                  <a:schemeClr val="bg1"/>
                </a:solidFill>
              </a:rPr>
              <a:t>v4 </a:t>
            </a:r>
            <a:r>
              <a:rPr lang="ko-KR" altLang="en-US" dirty="0">
                <a:solidFill>
                  <a:schemeClr val="bg1"/>
                </a:solidFill>
              </a:rPr>
              <a:t>상어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290DDEC-EEB4-4A88-11AD-2E25077DC35C}"/>
              </a:ext>
            </a:extLst>
          </p:cNvPr>
          <p:cNvGrpSpPr/>
          <p:nvPr/>
        </p:nvGrpSpPr>
        <p:grpSpPr>
          <a:xfrm>
            <a:off x="5122270" y="1369165"/>
            <a:ext cx="1929250" cy="1915651"/>
            <a:chOff x="7261454" y="1967126"/>
            <a:chExt cx="1929250" cy="1915651"/>
          </a:xfrm>
        </p:grpSpPr>
        <p:sp>
          <p:nvSpPr>
            <p:cNvPr id="5" name="타원 6">
              <a:extLst>
                <a:ext uri="{FF2B5EF4-FFF2-40B4-BE49-F238E27FC236}">
                  <a16:creationId xmlns:a16="http://schemas.microsoft.com/office/drawing/2014/main" id="{1DA745DB-3E80-519B-920B-34D7C5537C1F}"/>
                </a:ext>
              </a:extLst>
            </p:cNvPr>
            <p:cNvSpPr/>
            <p:nvPr/>
          </p:nvSpPr>
          <p:spPr>
            <a:xfrm>
              <a:off x="7261454" y="1967126"/>
              <a:ext cx="1915651" cy="1915651"/>
            </a:xfrm>
            <a:prstGeom prst="ellipse">
              <a:avLst/>
            </a:prstGeom>
            <a:solidFill>
              <a:srgbClr val="FF5FB7"/>
            </a:solidFill>
            <a:ln w="76200">
              <a:solidFill>
                <a:srgbClr val="FE4C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15" descr="Logo, icon&#10;&#10;Description automatically generated">
              <a:extLst>
                <a:ext uri="{FF2B5EF4-FFF2-40B4-BE49-F238E27FC236}">
                  <a16:creationId xmlns:a16="http://schemas.microsoft.com/office/drawing/2014/main" id="{8A0E0300-84A9-C444-A0A0-527B5FE3D4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rcRect t="-5430" r="-5430"/>
            <a:stretch/>
          </p:blipFill>
          <p:spPr>
            <a:xfrm>
              <a:off x="7372444" y="2120720"/>
              <a:ext cx="1818260" cy="1608461"/>
            </a:xfrm>
            <a:prstGeom prst="ellipse">
              <a:avLst/>
            </a:prstGeom>
          </p:spPr>
        </p:pic>
      </p:grpSp>
      <p:sp>
        <p:nvSpPr>
          <p:cNvPr id="24" name="타원 6">
            <a:extLst>
              <a:ext uri="{FF2B5EF4-FFF2-40B4-BE49-F238E27FC236}">
                <a16:creationId xmlns:a16="http://schemas.microsoft.com/office/drawing/2014/main" id="{D001523F-4CE0-EDDF-5DDC-DC7395B64CA0}"/>
              </a:ext>
            </a:extLst>
          </p:cNvPr>
          <p:cNvSpPr/>
          <p:nvPr/>
        </p:nvSpPr>
        <p:spPr>
          <a:xfrm>
            <a:off x="5171063" y="4069077"/>
            <a:ext cx="1915651" cy="1915651"/>
          </a:xfrm>
          <a:prstGeom prst="ellipse">
            <a:avLst/>
          </a:prstGeom>
          <a:solidFill>
            <a:srgbClr val="8AD8FC"/>
          </a:solidFill>
          <a:ln w="76200">
            <a:solidFill>
              <a:srgbClr val="B3D3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1DE8E71C-049A-BAE8-6AB6-F46130AD35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396613" y="4147124"/>
            <a:ext cx="1566153" cy="152708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16683" y="2958235"/>
            <a:ext cx="1651414" cy="646331"/>
          </a:xfrm>
          <a:prstGeom prst="rect">
            <a:avLst/>
          </a:prstGeom>
          <a:solidFill>
            <a:srgbClr val="FE4CAA"/>
          </a:solidFill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dirty="0">
                <a:solidFill>
                  <a:schemeClr val="bg1"/>
                </a:solidFill>
              </a:rPr>
              <a:t>한민재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dirty="0">
                <a:solidFill>
                  <a:schemeClr val="bg1"/>
                </a:solidFill>
              </a:rPr>
              <a:t>메인 모델 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en-GB" dirty="0">
                <a:solidFill>
                  <a:schemeClr val="bg1"/>
                </a:solidFill>
              </a:rPr>
              <a:t>v4)</a:t>
            </a:r>
          </a:p>
        </p:txBody>
      </p:sp>
      <p:sp>
        <p:nvSpPr>
          <p:cNvPr id="25" name="타원 6">
            <a:extLst>
              <a:ext uri="{FF2B5EF4-FFF2-40B4-BE49-F238E27FC236}">
                <a16:creationId xmlns:a16="http://schemas.microsoft.com/office/drawing/2014/main" id="{0DC083E1-1CD0-216A-E12B-B258E1A37622}"/>
              </a:ext>
            </a:extLst>
          </p:cNvPr>
          <p:cNvSpPr/>
          <p:nvPr/>
        </p:nvSpPr>
        <p:spPr>
          <a:xfrm>
            <a:off x="8702863" y="3880296"/>
            <a:ext cx="1915651" cy="1915651"/>
          </a:xfrm>
          <a:prstGeom prst="ellipse">
            <a:avLst/>
          </a:prstGeom>
          <a:solidFill>
            <a:srgbClr val="8AD8FC"/>
          </a:solidFill>
          <a:ln w="76200">
            <a:solidFill>
              <a:srgbClr val="F57E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Picture 25" descr="Shape, circle&#10;&#10;Description automatically generated">
            <a:extLst>
              <a:ext uri="{FF2B5EF4-FFF2-40B4-BE49-F238E27FC236}">
                <a16:creationId xmlns:a16="http://schemas.microsoft.com/office/drawing/2014/main" id="{58036E10-0BD7-F4C0-4DD9-CC65440B67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046" y="4188591"/>
            <a:ext cx="1485365" cy="10688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F01FBDC-7DBA-27A7-B657-0E4C2DD58674}"/>
              </a:ext>
            </a:extLst>
          </p:cNvPr>
          <p:cNvSpPr txBox="1"/>
          <p:nvPr/>
        </p:nvSpPr>
        <p:spPr>
          <a:xfrm>
            <a:off x="609750" y="5576887"/>
            <a:ext cx="3943708" cy="646331"/>
          </a:xfrm>
          <a:prstGeom prst="rect">
            <a:avLst/>
          </a:prstGeom>
          <a:solidFill>
            <a:srgbClr val="FE4CAA"/>
          </a:solidFill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dirty="0">
                <a:solidFill>
                  <a:schemeClr val="bg1"/>
                </a:solidFill>
              </a:rPr>
              <a:t>이정우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 fontAlgn="base"/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메인 모델 </a:t>
            </a:r>
            <a:r>
              <a:rPr lang="en-GB" dirty="0">
                <a:solidFill>
                  <a:schemeClr val="bg1"/>
                </a:solidFill>
              </a:rPr>
              <a:t>v5,v6, </a:t>
            </a:r>
            <a:r>
              <a:rPr lang="ko-KR" altLang="en-US" dirty="0">
                <a:solidFill>
                  <a:schemeClr val="bg1"/>
                </a:solidFill>
              </a:rPr>
              <a:t>보조 모델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en-GB" dirty="0">
                <a:solidFill>
                  <a:schemeClr val="bg1"/>
                </a:solidFill>
              </a:rPr>
              <a:t>v4 </a:t>
            </a:r>
            <a:r>
              <a:rPr lang="ko-KR" altLang="en-US" dirty="0">
                <a:solidFill>
                  <a:schemeClr val="bg1"/>
                </a:solidFill>
              </a:rPr>
              <a:t>상어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7B5AEE-9FB6-AEDD-BBB3-989F06AE301C}"/>
              </a:ext>
            </a:extLst>
          </p:cNvPr>
          <p:cNvSpPr txBox="1"/>
          <p:nvPr/>
        </p:nvSpPr>
        <p:spPr>
          <a:xfrm>
            <a:off x="5122270" y="5576887"/>
            <a:ext cx="2194832" cy="646331"/>
          </a:xfrm>
          <a:prstGeom prst="rect">
            <a:avLst/>
          </a:prstGeom>
          <a:solidFill>
            <a:srgbClr val="B3D358"/>
          </a:solidFill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dirty="0" err="1">
                <a:solidFill>
                  <a:schemeClr val="bg1"/>
                </a:solidFill>
              </a:rPr>
              <a:t>정효제</a:t>
            </a:r>
            <a:endParaRPr lang="en-US" altLang="ko-KR" dirty="0">
              <a:solidFill>
                <a:schemeClr val="bg1"/>
              </a:solidFill>
            </a:endParaRPr>
          </a:p>
          <a:p>
            <a:pPr fontAlgn="base"/>
            <a:r>
              <a:rPr lang="ko-KR" altLang="en-US" dirty="0">
                <a:solidFill>
                  <a:schemeClr val="bg1"/>
                </a:solidFill>
              </a:rPr>
              <a:t>보조 모델 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en-GB" dirty="0">
                <a:solidFill>
                  <a:schemeClr val="bg1"/>
                </a:solidFill>
              </a:rPr>
              <a:t>v4 </a:t>
            </a:r>
            <a:r>
              <a:rPr lang="ko-KR" altLang="en-US" dirty="0">
                <a:solidFill>
                  <a:schemeClr val="bg1"/>
                </a:solidFill>
              </a:rPr>
              <a:t>상어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3D9CA5-F09A-7EA6-B6D6-2C926937A198}"/>
              </a:ext>
            </a:extLst>
          </p:cNvPr>
          <p:cNvSpPr txBox="1"/>
          <p:nvPr/>
        </p:nvSpPr>
        <p:spPr>
          <a:xfrm>
            <a:off x="8552312" y="5576887"/>
            <a:ext cx="2194832" cy="646331"/>
          </a:xfrm>
          <a:prstGeom prst="rect">
            <a:avLst/>
          </a:prstGeom>
          <a:solidFill>
            <a:srgbClr val="F57E7A"/>
          </a:solidFill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en-US" dirty="0" err="1">
                <a:solidFill>
                  <a:schemeClr val="bg1"/>
                </a:solidFill>
              </a:rPr>
              <a:t>양병진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dirty="0">
                <a:solidFill>
                  <a:schemeClr val="bg1"/>
                </a:solidFill>
              </a:rPr>
              <a:t>보조 모델 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en-GB" dirty="0">
                <a:solidFill>
                  <a:schemeClr val="bg1"/>
                </a:solidFill>
              </a:rPr>
              <a:t>v4 </a:t>
            </a:r>
            <a:r>
              <a:rPr lang="ko-KR" altLang="en-US" dirty="0">
                <a:solidFill>
                  <a:schemeClr val="bg1"/>
                </a:solidFill>
              </a:rPr>
              <a:t>상어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6380B1-C98F-DC62-5608-1B79FFB09B5F}"/>
              </a:ext>
            </a:extLst>
          </p:cNvPr>
          <p:cNvSpPr txBox="1"/>
          <p:nvPr/>
        </p:nvSpPr>
        <p:spPr>
          <a:xfrm>
            <a:off x="420979" y="687460"/>
            <a:ext cx="4281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프로젝트 팀 구성 및 역할</a:t>
            </a:r>
            <a:endParaRPr lang="en-KR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B131F950-4301-BB78-FD3E-7BD1F396F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4475-2928-402D-BEEF-27FB8329EA5F}" type="slidenum">
              <a:rPr lang="ko-KR" altLang="en-US" sz="16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7</a:t>
            </a:fld>
            <a:endParaRPr lang="ko-KR" altLang="en-US" sz="16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633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54359"/>
          <a:stretch/>
        </p:blipFill>
        <p:spPr>
          <a:xfrm>
            <a:off x="-178916" y="103583"/>
            <a:ext cx="4743450" cy="543414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9DBDF5D-3D56-1B47-02D7-00C77C27A3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168768"/>
              </p:ext>
            </p:extLst>
          </p:nvPr>
        </p:nvGraphicFramePr>
        <p:xfrm>
          <a:off x="2081213" y="1829594"/>
          <a:ext cx="8029575" cy="3787140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1162050">
                  <a:extLst>
                    <a:ext uri="{9D8B030D-6E8A-4147-A177-3AD203B41FA5}">
                      <a16:colId xmlns:a16="http://schemas.microsoft.com/office/drawing/2014/main" val="231485271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271809312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486378058"/>
                    </a:ext>
                  </a:extLst>
                </a:gridCol>
                <a:gridCol w="2447925">
                  <a:extLst>
                    <a:ext uri="{9D8B030D-6E8A-4147-A177-3AD203B41FA5}">
                      <a16:colId xmlns:a16="http://schemas.microsoft.com/office/drawing/2014/main" val="1194492048"/>
                    </a:ext>
                  </a:extLst>
                </a:gridCol>
              </a:tblGrid>
              <a:tr h="2571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D35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기간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D35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활동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D35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비고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D3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580990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사전 기획</a:t>
                      </a:r>
                      <a:endParaRPr lang="ko-KR" altLang="en-US" sz="1400" b="1" dirty="0"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u="none" strike="noStrike" spc="-150" dirty="0">
                          <a:solidFill>
                            <a:srgbClr val="000000"/>
                          </a:solidFill>
                          <a:effectLst/>
                        </a:rPr>
                        <a:t>08/22(</a:t>
                      </a:r>
                      <a:r>
                        <a:rPr lang="ko-KR" altLang="en-US" sz="1400" b="1" u="none" strike="noStrike" spc="-150" dirty="0">
                          <a:solidFill>
                            <a:srgbClr val="000000"/>
                          </a:solidFill>
                          <a:effectLst/>
                        </a:rPr>
                        <a:t>월</a:t>
                      </a:r>
                      <a:r>
                        <a:rPr lang="en-US" altLang="ko-KR" sz="1400" b="1" u="none" strike="noStrike" spc="-150" dirty="0">
                          <a:solidFill>
                            <a:srgbClr val="000000"/>
                          </a:solidFill>
                          <a:effectLst/>
                        </a:rPr>
                        <a:t>)~08/26(</a:t>
                      </a:r>
                      <a:r>
                        <a:rPr lang="ko-KR" altLang="en-US" sz="1400" b="1" u="none" strike="noStrike" spc="-150" dirty="0">
                          <a:solidFill>
                            <a:srgbClr val="000000"/>
                          </a:solidFill>
                          <a:effectLst/>
                        </a:rPr>
                        <a:t>금</a:t>
                      </a:r>
                      <a:r>
                        <a:rPr lang="en-US" altLang="ko-KR" sz="1400" b="1" u="none" strike="noStrike" spc="-150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ko-KR" altLang="en-US" sz="1400" b="1" spc="-150" dirty="0"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- </a:t>
                      </a:r>
                      <a:r>
                        <a:rPr lang="ko-KR" alt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프로젝트 기획 및 주제선정</a:t>
                      </a:r>
                      <a:endParaRPr lang="ko-KR" altLang="en-US" sz="1400" b="1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- </a:t>
                      </a:r>
                      <a:r>
                        <a:rPr lang="ko-KR" alt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기획안 작성</a:t>
                      </a:r>
                      <a:endParaRPr lang="ko-KR" altLang="en-US" sz="1400" b="1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- </a:t>
                      </a:r>
                      <a:r>
                        <a:rPr lang="ko-KR" alt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역할 분담</a:t>
                      </a:r>
                      <a:endParaRPr lang="ko-KR" altLang="en-US" sz="1400" b="1" dirty="0"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=&gt; </a:t>
                      </a:r>
                      <a:r>
                        <a:rPr lang="ko-KR" alt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아이디어 선정</a:t>
                      </a:r>
                      <a:endParaRPr lang="ko-KR" altLang="en-US" sz="1400" b="1" dirty="0"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4829286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데이터 수집</a:t>
                      </a:r>
                      <a:endParaRPr lang="ko-KR" altLang="en-US" sz="1400" b="1"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u="none" strike="noStrike" spc="-150" dirty="0">
                          <a:solidFill>
                            <a:srgbClr val="000000"/>
                          </a:solidFill>
                          <a:effectLst/>
                        </a:rPr>
                        <a:t>08/26(</a:t>
                      </a:r>
                      <a:r>
                        <a:rPr lang="ko-KR" altLang="en-US" sz="1400" b="1" u="none" strike="noStrike" spc="-150" dirty="0">
                          <a:solidFill>
                            <a:srgbClr val="000000"/>
                          </a:solidFill>
                          <a:effectLst/>
                        </a:rPr>
                        <a:t>금</a:t>
                      </a:r>
                      <a:r>
                        <a:rPr lang="en-US" altLang="ko-KR" sz="1400" b="1" u="none" strike="noStrike" spc="-150" dirty="0">
                          <a:solidFill>
                            <a:srgbClr val="000000"/>
                          </a:solidFill>
                          <a:effectLst/>
                        </a:rPr>
                        <a:t>)~08/29(</a:t>
                      </a:r>
                      <a:r>
                        <a:rPr lang="ko-KR" altLang="en-US" sz="1400" b="1" u="none" strike="noStrike" spc="-150" dirty="0">
                          <a:solidFill>
                            <a:srgbClr val="000000"/>
                          </a:solidFill>
                          <a:effectLst/>
                        </a:rPr>
                        <a:t>월</a:t>
                      </a:r>
                      <a:r>
                        <a:rPr lang="en-US" altLang="ko-KR" sz="1400" b="1" u="none" strike="noStrike" spc="-150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ko-KR" altLang="en-US" sz="1400" b="1" spc="-150" dirty="0"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- </a:t>
                      </a:r>
                      <a:r>
                        <a:rPr lang="ko-KR" alt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필요 데이터 수집 및 보충작업</a:t>
                      </a:r>
                      <a:endParaRPr lang="ko-KR" altLang="en-US" sz="1400" b="1" dirty="0">
                        <a:effectLst/>
                      </a:endParaRPr>
                    </a:p>
                    <a:p>
                      <a:pPr fontAlgn="t"/>
                      <a:br>
                        <a:rPr lang="ko-KR" altLang="en-US" sz="1400" b="1" dirty="0">
                          <a:effectLst/>
                        </a:rPr>
                      </a:br>
                      <a:br>
                        <a:rPr lang="ko-KR" altLang="en-US" sz="1400" b="1" dirty="0">
                          <a:effectLst/>
                        </a:rPr>
                      </a:br>
                      <a:br>
                        <a:rPr lang="ko-KR" altLang="en-US" sz="1400" b="1" dirty="0">
                          <a:effectLst/>
                        </a:rPr>
                      </a:br>
                      <a:endParaRPr lang="ko-KR" altLang="en-US" sz="1400" b="1" dirty="0"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KR" sz="1400" b="1" dirty="0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6803047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모델링</a:t>
                      </a:r>
                      <a:endParaRPr lang="ko-KR" altLang="en-US" sz="1400" b="1"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u="none" strike="noStrike" spc="-150" dirty="0">
                          <a:solidFill>
                            <a:srgbClr val="000000"/>
                          </a:solidFill>
                          <a:effectLst/>
                        </a:rPr>
                        <a:t>08/28(</a:t>
                      </a:r>
                      <a:r>
                        <a:rPr lang="ko-KR" altLang="en-US" sz="1400" b="1" u="none" strike="noStrike" spc="-150" dirty="0">
                          <a:solidFill>
                            <a:srgbClr val="000000"/>
                          </a:solidFill>
                          <a:effectLst/>
                        </a:rPr>
                        <a:t>월</a:t>
                      </a:r>
                      <a:r>
                        <a:rPr lang="en-US" altLang="ko-KR" sz="1400" b="1" u="none" strike="noStrike" spc="-150" dirty="0">
                          <a:solidFill>
                            <a:srgbClr val="000000"/>
                          </a:solidFill>
                          <a:effectLst/>
                        </a:rPr>
                        <a:t>) ~ 09/01(</a:t>
                      </a:r>
                      <a:r>
                        <a:rPr lang="ko-KR" altLang="en-US" sz="1400" b="1" u="none" strike="noStrike" spc="-150" dirty="0">
                          <a:solidFill>
                            <a:srgbClr val="000000"/>
                          </a:solidFill>
                          <a:effectLst/>
                        </a:rPr>
                        <a:t>목</a:t>
                      </a:r>
                      <a:r>
                        <a:rPr lang="en-US" altLang="ko-KR" sz="1400" b="1" u="none" strike="noStrike" spc="-150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ko-KR" altLang="en-US" sz="1400" b="1" spc="-150" dirty="0"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- </a:t>
                      </a:r>
                      <a:r>
                        <a:rPr lang="ko-KR" alt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모델 구현</a:t>
                      </a:r>
                      <a:endParaRPr lang="ko-KR" altLang="en-US" sz="1400" b="1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- </a:t>
                      </a:r>
                      <a:r>
                        <a:rPr lang="ko-KR" alt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성능개선 노력</a:t>
                      </a:r>
                      <a:endParaRPr lang="ko-KR" altLang="en-US" sz="1400" b="1" dirty="0"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=&gt; </a:t>
                      </a:r>
                      <a:r>
                        <a:rPr lang="ko-KR" alt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최적의 파라미터 도출</a:t>
                      </a:r>
                      <a:endParaRPr lang="ko-KR" altLang="en-US" sz="1400" b="1" dirty="0">
                        <a:effectLst/>
                      </a:endParaRPr>
                    </a:p>
                    <a:p>
                      <a:pPr fontAlgn="t"/>
                      <a:br>
                        <a:rPr lang="ko-KR" altLang="en-US" sz="1400" b="1" dirty="0">
                          <a:effectLst/>
                        </a:rPr>
                      </a:br>
                      <a:endParaRPr lang="ko-KR" altLang="en-US" sz="1400" b="1" dirty="0"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4036522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총 개발기간</a:t>
                      </a:r>
                      <a:endParaRPr lang="ko-KR" altLang="en-US" sz="1400" b="1" dirty="0"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u="none" strike="noStrike" spc="-150" dirty="0">
                          <a:solidFill>
                            <a:srgbClr val="000000"/>
                          </a:solidFill>
                          <a:effectLst/>
                        </a:rPr>
                        <a:t>08/22(</a:t>
                      </a:r>
                      <a:r>
                        <a:rPr lang="ko-KR" altLang="en-US" sz="1400" b="1" u="none" strike="noStrike" spc="-150" dirty="0">
                          <a:solidFill>
                            <a:srgbClr val="000000"/>
                          </a:solidFill>
                          <a:effectLst/>
                        </a:rPr>
                        <a:t>월</a:t>
                      </a:r>
                      <a:r>
                        <a:rPr lang="en-US" altLang="ko-KR" sz="1400" b="1" u="none" strike="noStrike" spc="-150" dirty="0">
                          <a:solidFill>
                            <a:srgbClr val="000000"/>
                          </a:solidFill>
                          <a:effectLst/>
                        </a:rPr>
                        <a:t>)~09/01(</a:t>
                      </a:r>
                      <a:r>
                        <a:rPr lang="ko-KR" altLang="en-US" sz="1400" b="1" u="none" strike="noStrike" spc="-150" dirty="0">
                          <a:solidFill>
                            <a:srgbClr val="000000"/>
                          </a:solidFill>
                          <a:effectLst/>
                        </a:rPr>
                        <a:t>목</a:t>
                      </a:r>
                      <a:r>
                        <a:rPr lang="en-US" altLang="ko-KR" sz="1400" b="1" u="none" strike="noStrike" spc="-150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ko-KR" altLang="en-US" sz="1400" b="1" spc="-150" dirty="0"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endParaRPr lang="en-KR" sz="1400" b="1" dirty="0"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endParaRPr lang="en-KR" sz="1400" b="1" dirty="0"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301739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53E519C1-2182-C044-7D2A-B4B84060E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1213" y="21161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KR"/>
          </a:p>
        </p:txBody>
      </p:sp>
      <p:sp>
        <p:nvSpPr>
          <p:cNvPr id="8" name="모서리가 둥근 직사각형 8">
            <a:extLst>
              <a:ext uri="{FF2B5EF4-FFF2-40B4-BE49-F238E27FC236}">
                <a16:creationId xmlns:a16="http://schemas.microsoft.com/office/drawing/2014/main" id="{FFDFC2D1-FE1C-269B-5339-64E6427A5459}"/>
              </a:ext>
            </a:extLst>
          </p:cNvPr>
          <p:cNvSpPr/>
          <p:nvPr/>
        </p:nvSpPr>
        <p:spPr>
          <a:xfrm>
            <a:off x="263249" y="651130"/>
            <a:ext cx="4882783" cy="574318"/>
          </a:xfrm>
          <a:prstGeom prst="roundRect">
            <a:avLst>
              <a:gd name="adj" fmla="val 50000"/>
            </a:avLst>
          </a:prstGeom>
          <a:solidFill>
            <a:srgbClr val="B3D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A2A743-1977-2020-0860-4F145A666ABA}"/>
              </a:ext>
            </a:extLst>
          </p:cNvPr>
          <p:cNvSpPr txBox="1"/>
          <p:nvPr/>
        </p:nvSpPr>
        <p:spPr>
          <a:xfrm>
            <a:off x="384133" y="676679"/>
            <a:ext cx="4641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프로젝트 수행 절차 및 방법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3F5F9B1-C60B-B143-CCA9-640863503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4475-2928-402D-BEEF-27FB8329EA5F}" type="slidenum">
              <a:rPr lang="ko-KR" altLang="en-US" sz="16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8</a:t>
            </a:fld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382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b="54359"/>
          <a:stretch/>
        </p:blipFill>
        <p:spPr>
          <a:xfrm>
            <a:off x="-178916" y="103583"/>
            <a:ext cx="4743450" cy="543414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63249" y="651130"/>
            <a:ext cx="4882783" cy="574318"/>
          </a:xfrm>
          <a:prstGeom prst="roundRect">
            <a:avLst>
              <a:gd name="adj" fmla="val 50000"/>
            </a:avLst>
          </a:prstGeom>
          <a:solidFill>
            <a:srgbClr val="B3D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84133" y="676679"/>
            <a:ext cx="4641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프로젝트 수행 절차 및 방법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54578E-CCEA-DE0C-2654-FE1D4B8EF94E}"/>
              </a:ext>
            </a:extLst>
          </p:cNvPr>
          <p:cNvSpPr txBox="1"/>
          <p:nvPr/>
        </p:nvSpPr>
        <p:spPr>
          <a:xfrm>
            <a:off x="4564534" y="2834997"/>
            <a:ext cx="61176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아쿠아리움</a:t>
            </a:r>
            <a:r>
              <a:rPr lang="en-GB" b="1" dirty="0"/>
              <a:t> Dataset </a:t>
            </a:r>
            <a:r>
              <a:rPr lang="en-GB" dirty="0"/>
              <a:t>(images about 4600)</a:t>
            </a:r>
          </a:p>
          <a:p>
            <a:r>
              <a:rPr lang="en-GB" dirty="0">
                <a:hlinkClick r:id="rId5"/>
              </a:rPr>
              <a:t>https://universe.roboflow.com/aqua-zwvvt/gy-aquarium</a:t>
            </a:r>
            <a:endParaRPr lang="en-GB" dirty="0"/>
          </a:p>
          <a:p>
            <a:endParaRPr lang="en-GB" dirty="0"/>
          </a:p>
          <a:p>
            <a:r>
              <a:rPr lang="ko-KR" altLang="en-US" b="1" dirty="0"/>
              <a:t>상어</a:t>
            </a:r>
            <a:r>
              <a:rPr lang="en-GB" b="1" dirty="0"/>
              <a:t> Dataset </a:t>
            </a:r>
            <a:r>
              <a:rPr lang="en-GB" dirty="0"/>
              <a:t>(images 615)</a:t>
            </a:r>
          </a:p>
          <a:p>
            <a:r>
              <a:rPr lang="en-GB" dirty="0">
                <a:hlinkClick r:id="rId6"/>
              </a:rPr>
              <a:t>https://universe.roboflow.com/bioshark/white-sharks/dataset/4</a:t>
            </a:r>
            <a:endParaRPr lang="en-GB" dirty="0"/>
          </a:p>
          <a:p>
            <a:endParaRPr lang="en-KR" dirty="0"/>
          </a:p>
        </p:txBody>
      </p:sp>
      <p:pic>
        <p:nvPicPr>
          <p:cNvPr id="8194" name="Picture 2" descr="Roboflow Privacy Policy">
            <a:extLst>
              <a:ext uri="{FF2B5EF4-FFF2-40B4-BE49-F238E27FC236}">
                <a16:creationId xmlns:a16="http://schemas.microsoft.com/office/drawing/2014/main" id="{558E7792-B9CA-9537-753C-AFA377FE7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7" r="21469"/>
          <a:stretch/>
        </p:blipFill>
        <p:spPr bwMode="auto">
          <a:xfrm>
            <a:off x="1569014" y="2821959"/>
            <a:ext cx="2271252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60523C-5FC0-F498-9336-E2A9EF29A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4475-2928-402D-BEEF-27FB8329EA5F}" type="slidenum">
              <a:rPr lang="ko-KR" altLang="en-US" sz="16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9</a:t>
            </a:fld>
            <a:endParaRPr lang="ko-KR" altLang="en-US" sz="16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759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3473</TotalTime>
  <Words>1132</Words>
  <Application>Microsoft Macintosh PowerPoint</Application>
  <PresentationFormat>와이드스크린</PresentationFormat>
  <Paragraphs>436</Paragraphs>
  <Slides>24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1훈정글북 R</vt:lpstr>
      <vt:lpstr>Calibri</vt:lpstr>
      <vt:lpstr>Arial</vt:lpstr>
      <vt:lpstr>맑은 고딕</vt:lpstr>
      <vt:lpstr>BM DoHyeon OTF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노경아</dc:creator>
  <cp:lastModifiedBy>정효제</cp:lastModifiedBy>
  <cp:revision>123</cp:revision>
  <dcterms:created xsi:type="dcterms:W3CDTF">2019-03-10T07:15:06Z</dcterms:created>
  <dcterms:modified xsi:type="dcterms:W3CDTF">2022-09-02T02:48:07Z</dcterms:modified>
</cp:coreProperties>
</file>